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7" d="100"/>
          <a:sy n="57" d="100"/>
        </p:scale>
        <p:origin x="56"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9544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60675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371361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6511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32240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3235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6F972B-8C6E-4FD0-B287-783323DF318D}" type="datetimeFigureOut">
              <a:rPr lang="ru-RU" smtClean="0"/>
              <a:t>17.10.2020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92905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6F972B-8C6E-4FD0-B287-783323DF318D}" type="datetimeFigureOut">
              <a:rPr lang="ru-RU" smtClean="0"/>
              <a:t>17.10.2020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389313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6F972B-8C6E-4FD0-B287-783323DF318D}" type="datetimeFigureOut">
              <a:rPr lang="ru-RU" smtClean="0"/>
              <a:t>17.10.2020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86521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98707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26F972B-8C6E-4FD0-B287-783323DF318D}" type="datetimeFigureOut">
              <a:rPr lang="ru-RU" smtClean="0"/>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FA1FB1-65BE-4FA6-8DDC-24F8C4A7671D}" type="slidenum">
              <a:rPr lang="ru-RU" smtClean="0"/>
              <a:t>‹#›</a:t>
            </a:fld>
            <a:endParaRPr lang="ru-RU"/>
          </a:p>
        </p:txBody>
      </p:sp>
    </p:spTree>
    <p:extLst>
      <p:ext uri="{BB962C8B-B14F-4D97-AF65-F5344CB8AC3E}">
        <p14:creationId xmlns:p14="http://schemas.microsoft.com/office/powerpoint/2010/main" val="17732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972B-8C6E-4FD0-B287-783323DF318D}" type="datetimeFigureOut">
              <a:rPr lang="ru-RU" smtClean="0"/>
              <a:t>17.10.2020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A1FB1-65BE-4FA6-8DDC-24F8C4A7671D}" type="slidenum">
              <a:rPr lang="ru-RU" smtClean="0"/>
              <a:t>‹#›</a:t>
            </a:fld>
            <a:endParaRPr lang="ru-RU"/>
          </a:p>
        </p:txBody>
      </p:sp>
    </p:spTree>
    <p:extLst>
      <p:ext uri="{BB962C8B-B14F-4D97-AF65-F5344CB8AC3E}">
        <p14:creationId xmlns:p14="http://schemas.microsoft.com/office/powerpoint/2010/main" val="263300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872455"/>
            <a:ext cx="9144000" cy="2231472"/>
          </a:xfrm>
        </p:spPr>
        <p:txBody>
          <a:bodyPr>
            <a:normAutofit/>
          </a:bodyPr>
          <a:lstStyle/>
          <a:p>
            <a:r>
              <a:rPr lang="ru-RU" sz="4400" b="1" dirty="0">
                <a:solidFill>
                  <a:srgbClr val="002060"/>
                </a:solidFill>
                <a:latin typeface="+mn-lt"/>
              </a:rPr>
              <a:t>Домашняя среда как фактор сохранения психического здоровья личности</a:t>
            </a:r>
          </a:p>
        </p:txBody>
      </p:sp>
      <p:sp>
        <p:nvSpPr>
          <p:cNvPr id="3" name="Подзаголовок 2"/>
          <p:cNvSpPr>
            <a:spLocks noGrp="1"/>
          </p:cNvSpPr>
          <p:nvPr>
            <p:ph type="subTitle" idx="1"/>
          </p:nvPr>
        </p:nvSpPr>
        <p:spPr>
          <a:xfrm>
            <a:off x="813732" y="3429001"/>
            <a:ext cx="11065079" cy="2711740"/>
          </a:xfrm>
        </p:spPr>
        <p:txBody>
          <a:bodyPr>
            <a:normAutofit fontScale="70000" lnSpcReduction="20000"/>
          </a:bodyPr>
          <a:lstStyle/>
          <a:p>
            <a:r>
              <a:rPr lang="ru-RU" sz="4000" b="1" dirty="0" err="1">
                <a:solidFill>
                  <a:srgbClr val="C00000"/>
                </a:solidFill>
              </a:rPr>
              <a:t>Гуткевич</a:t>
            </a:r>
            <a:r>
              <a:rPr lang="ru-RU" sz="4000" b="1" dirty="0">
                <a:solidFill>
                  <a:srgbClr val="C00000"/>
                </a:solidFill>
              </a:rPr>
              <a:t> Елена Владимировна </a:t>
            </a:r>
          </a:p>
          <a:p>
            <a:r>
              <a:rPr lang="ru-RU" b="1" dirty="0">
                <a:solidFill>
                  <a:srgbClr val="C00000"/>
                </a:solidFill>
              </a:rPr>
              <a:t>доктор медицинских наук, профессор, ведущий научный сотрудник</a:t>
            </a:r>
          </a:p>
          <a:p>
            <a:r>
              <a:rPr lang="ru-RU" b="1" dirty="0">
                <a:solidFill>
                  <a:srgbClr val="002060"/>
                </a:solidFill>
              </a:rPr>
              <a:t>Национальный исследовательский Томский государственный университет, </a:t>
            </a:r>
          </a:p>
          <a:p>
            <a:r>
              <a:rPr lang="ru-RU" b="1" dirty="0">
                <a:solidFill>
                  <a:srgbClr val="002060"/>
                </a:solidFill>
              </a:rPr>
              <a:t>кафедра генетической и клинической психологии</a:t>
            </a:r>
          </a:p>
          <a:p>
            <a:endParaRPr lang="ru-RU" b="1" dirty="0">
              <a:solidFill>
                <a:srgbClr val="002060"/>
              </a:solidFill>
            </a:endParaRPr>
          </a:p>
          <a:p>
            <a:r>
              <a:rPr lang="ru-RU" b="1" dirty="0">
                <a:solidFill>
                  <a:srgbClr val="002060"/>
                </a:solidFill>
              </a:rPr>
              <a:t>НИИ психического здоровья Томский национальный медицинский центр РАН,</a:t>
            </a:r>
          </a:p>
          <a:p>
            <a:r>
              <a:rPr lang="ru-RU" b="1" dirty="0">
                <a:solidFill>
                  <a:srgbClr val="002060"/>
                </a:solidFill>
              </a:rPr>
              <a:t>отделение эндогенных расстройств</a:t>
            </a:r>
          </a:p>
          <a:p>
            <a:r>
              <a:rPr lang="ru-RU" sz="3100" b="1" dirty="0">
                <a:solidFill>
                  <a:srgbClr val="C00000"/>
                </a:solidFill>
              </a:rPr>
              <a:t>Томск</a:t>
            </a:r>
          </a:p>
        </p:txBody>
      </p:sp>
    </p:spTree>
    <p:extLst>
      <p:ext uri="{BB962C8B-B14F-4D97-AF65-F5344CB8AC3E}">
        <p14:creationId xmlns:p14="http://schemas.microsoft.com/office/powerpoint/2010/main" val="177414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3596" y="872455"/>
            <a:ext cx="9180871" cy="910512"/>
          </a:xfrm>
        </p:spPr>
        <p:txBody>
          <a:bodyPr>
            <a:noAutofit/>
          </a:bodyPr>
          <a:lstStyle/>
          <a:p>
            <a:r>
              <a:rPr lang="ru-RU" sz="2800" b="1" dirty="0">
                <a:solidFill>
                  <a:srgbClr val="C00000"/>
                </a:solidFill>
                <a:latin typeface="+mn-lt"/>
              </a:rPr>
              <a:t>Домашняя среда как фактор сохранения психического здоровья личности. </a:t>
            </a:r>
            <a:br>
              <a:rPr lang="ru-RU" sz="2800" b="1" dirty="0">
                <a:solidFill>
                  <a:srgbClr val="C00000"/>
                </a:solidFill>
                <a:latin typeface="+mn-lt"/>
              </a:rPr>
            </a:br>
            <a:r>
              <a:rPr lang="ru-RU" sz="2800" b="1" dirty="0">
                <a:solidFill>
                  <a:srgbClr val="C00000"/>
                </a:solidFill>
                <a:latin typeface="+mn-lt"/>
              </a:rPr>
              <a:t>Актуальность. </a:t>
            </a:r>
            <a:endParaRPr lang="ru-RU" sz="2800" dirty="0">
              <a:solidFill>
                <a:srgbClr val="C00000"/>
              </a:solidFill>
            </a:endParaRPr>
          </a:p>
        </p:txBody>
      </p:sp>
      <p:sp>
        <p:nvSpPr>
          <p:cNvPr id="3" name="Объект 2"/>
          <p:cNvSpPr>
            <a:spLocks noGrp="1"/>
          </p:cNvSpPr>
          <p:nvPr>
            <p:ph idx="1"/>
          </p:nvPr>
        </p:nvSpPr>
        <p:spPr>
          <a:xfrm>
            <a:off x="1632154" y="2064773"/>
            <a:ext cx="9721645" cy="4562530"/>
          </a:xfrm>
        </p:spPr>
        <p:txBody>
          <a:bodyPr>
            <a:normAutofit fontScale="92500" lnSpcReduction="20000"/>
          </a:bodyPr>
          <a:lstStyle/>
          <a:p>
            <a:r>
              <a:rPr lang="ru-RU"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Актуальность изучения домашней среды индивида с различным уровнем психического здоровья определяется:</a:t>
            </a:r>
          </a:p>
          <a:p>
            <a:r>
              <a:rPr lang="ru-RU"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трансформацией парадигмы здоровья и многофакторностью причин возникновения и развития заболеваний; </a:t>
            </a:r>
          </a:p>
          <a:p>
            <a:r>
              <a:rPr lang="ru-RU"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необходимостью </a:t>
            </a:r>
            <a:r>
              <a:rPr lang="ru-RU"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идентификации ресурсов личности и семьи для формирования разноуровневых </a:t>
            </a:r>
            <a:r>
              <a:rPr lang="ru-RU"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адаптационных компетенций, направленных на сохранение психического здоровья; </a:t>
            </a:r>
          </a:p>
          <a:p>
            <a:r>
              <a:rPr lang="ru-RU"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важностью получения  новых знаний о механизмах охраны психического здоровья, развертывающихся в семье, которая фокусирует в себе практически все аспекты человеческой жизнедеятельности, проявляя психолого-социальную и биологическую сущности</a:t>
            </a:r>
          </a:p>
          <a:p>
            <a:pPr marL="0" indent="0">
              <a:buNone/>
            </a:pPr>
            <a:endParaRPr lang="ru-RU" sz="1400" b="1" dirty="0">
              <a:solidFill>
                <a:srgbClr val="002060"/>
              </a:solidFill>
              <a:effectLst/>
              <a:ea typeface="Calibri" panose="020F0502020204030204" pitchFamily="34" charset="0"/>
              <a:cs typeface="Times New Roman" panose="02020603050405020304" pitchFamily="18" charset="0"/>
            </a:endParaRPr>
          </a:p>
          <a:p>
            <a:pPr marL="0" indent="0">
              <a:buNone/>
            </a:pPr>
            <a:endParaRPr lang="ru-RU" sz="1400" b="1" dirty="0">
              <a:solidFill>
                <a:srgbClr val="002060"/>
              </a:solidFill>
              <a:ea typeface="Calibri" panose="020F0502020204030204" pitchFamily="34" charset="0"/>
              <a:cs typeface="Times New Roman" panose="02020603050405020304" pitchFamily="18" charset="0"/>
            </a:endParaRPr>
          </a:p>
          <a:p>
            <a:pPr marL="0" indent="0">
              <a:buNone/>
            </a:pPr>
            <a:r>
              <a:rPr lang="ru-RU" sz="1400" b="1" dirty="0">
                <a:solidFill>
                  <a:srgbClr val="002060"/>
                </a:solidFill>
                <a:effectLst/>
                <a:ea typeface="Calibri" panose="020F0502020204030204" pitchFamily="34" charset="0"/>
                <a:cs typeface="Times New Roman" panose="02020603050405020304" pitchFamily="18" charset="0"/>
              </a:rPr>
              <a:t>Бохан Н.А., </a:t>
            </a:r>
            <a:r>
              <a:rPr lang="ru-RU" sz="1400" b="1" dirty="0" err="1">
                <a:solidFill>
                  <a:srgbClr val="002060"/>
                </a:solidFill>
                <a:effectLst/>
                <a:ea typeface="Calibri" panose="020F0502020204030204" pitchFamily="34" charset="0"/>
                <a:cs typeface="Times New Roman" panose="02020603050405020304" pitchFamily="18" charset="0"/>
              </a:rPr>
              <a:t>Гуткевич</a:t>
            </a:r>
            <a:r>
              <a:rPr lang="ru-RU" sz="1400" b="1" dirty="0">
                <a:solidFill>
                  <a:srgbClr val="002060"/>
                </a:solidFill>
                <a:effectLst/>
                <a:ea typeface="Calibri" panose="020F0502020204030204" pitchFamily="34" charset="0"/>
                <a:cs typeface="Times New Roman" panose="02020603050405020304" pitchFamily="18" charset="0"/>
              </a:rPr>
              <a:t> Е.В. Охрана психического здоровья семьи как ресурс развития, повышения качества жизни и активного долголетия всех поколений /  Психическое здоровье семьи в современном мире: сборник тезисов  </a:t>
            </a:r>
            <a:r>
              <a:rPr lang="en-US" sz="1400" b="1" dirty="0">
                <a:solidFill>
                  <a:srgbClr val="002060"/>
                </a:solidFill>
                <a:effectLst/>
                <a:ea typeface="Calibri" panose="020F0502020204030204" pitchFamily="34" charset="0"/>
                <a:cs typeface="Times New Roman" panose="02020603050405020304" pitchFamily="18" charset="0"/>
              </a:rPr>
              <a:t>III</a:t>
            </a:r>
            <a:r>
              <a:rPr lang="ru-RU" sz="1400" b="1" dirty="0">
                <a:solidFill>
                  <a:srgbClr val="002060"/>
                </a:solidFill>
                <a:effectLst/>
                <a:ea typeface="Calibri" panose="020F0502020204030204" pitchFamily="34" charset="0"/>
                <a:cs typeface="Times New Roman" panose="02020603050405020304" pitchFamily="18" charset="0"/>
              </a:rPr>
              <a:t> Российской конференции с международным участием (Томск, 24-25 октября 2019 г.) / под ред. Н.А. Бохана, А.В. Семке, Е.В. </a:t>
            </a:r>
            <a:r>
              <a:rPr lang="ru-RU" sz="1400" b="1" dirty="0" err="1">
                <a:solidFill>
                  <a:srgbClr val="002060"/>
                </a:solidFill>
                <a:effectLst/>
                <a:ea typeface="Calibri" panose="020F0502020204030204" pitchFamily="34" charset="0"/>
                <a:cs typeface="Times New Roman" panose="02020603050405020304" pitchFamily="18" charset="0"/>
              </a:rPr>
              <a:t>Гуткевич</a:t>
            </a:r>
            <a:r>
              <a:rPr lang="ru-RU" sz="1400" b="1" dirty="0">
                <a:solidFill>
                  <a:srgbClr val="002060"/>
                </a:solidFill>
                <a:effectLst/>
                <a:ea typeface="Calibri" panose="020F0502020204030204" pitchFamily="34" charset="0"/>
                <a:cs typeface="Times New Roman" panose="02020603050405020304" pitchFamily="18" charset="0"/>
              </a:rPr>
              <a:t>. Томск: Отдел полиграфии Томского ЦНТИ, 2019; 5-9.</a:t>
            </a:r>
            <a:endParaRPr lang="ru-RU" sz="1400" b="1" dirty="0">
              <a:solidFill>
                <a:srgbClr val="002060"/>
              </a:solidFill>
              <a:effectLst/>
              <a:ea typeface="Times New Roman" panose="02020603050405020304" pitchFamily="18" charset="0"/>
              <a:cs typeface="Calibri" panose="020F0502020204030204" pitchFamily="34" charset="0"/>
            </a:endParaRPr>
          </a:p>
          <a:p>
            <a:endParaRPr lang="ru-RU" sz="2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39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71159F-8384-4EB4-A6B7-95B3132A7D06}"/>
              </a:ext>
            </a:extLst>
          </p:cNvPr>
          <p:cNvSpPr>
            <a:spLocks noGrp="1"/>
          </p:cNvSpPr>
          <p:nvPr>
            <p:ph type="title"/>
          </p:nvPr>
        </p:nvSpPr>
        <p:spPr>
          <a:xfrm>
            <a:off x="1912690" y="671119"/>
            <a:ext cx="9457888" cy="1174459"/>
          </a:xfrm>
        </p:spPr>
        <p:txBody>
          <a:bodyPr>
            <a:normAutofit/>
          </a:bodyPr>
          <a:lstStyle/>
          <a:p>
            <a:r>
              <a:rPr lang="ru-RU" sz="2500" b="1" dirty="0">
                <a:solidFill>
                  <a:srgbClr val="C00000"/>
                </a:solidFill>
                <a:latin typeface="+mn-lt"/>
              </a:rPr>
              <a:t>Домашняя среда как фактор сохранения психического здоровья личности. </a:t>
            </a:r>
            <a:br>
              <a:rPr lang="ru-RU" sz="2500" b="1" dirty="0">
                <a:solidFill>
                  <a:srgbClr val="C00000"/>
                </a:solidFill>
                <a:latin typeface="+mn-lt"/>
              </a:rPr>
            </a:br>
            <a:r>
              <a:rPr lang="ru-RU" sz="2500" b="1" kern="1200" dirty="0">
                <a:solidFill>
                  <a:srgbClr val="C00000"/>
                </a:solidFill>
                <a:effectLst/>
                <a:latin typeface="+mn-lt"/>
                <a:ea typeface="Times New Roman" panose="02020603050405020304" pitchFamily="18" charset="0"/>
              </a:rPr>
              <a:t>Постановка проблемы.</a:t>
            </a:r>
            <a:r>
              <a:rPr lang="ru-RU" sz="2500" kern="1200" dirty="0">
                <a:solidFill>
                  <a:srgbClr val="C00000"/>
                </a:solidFill>
                <a:effectLst/>
                <a:latin typeface="+mn-lt"/>
                <a:ea typeface="Times New Roman" panose="02020603050405020304" pitchFamily="18" charset="0"/>
              </a:rPr>
              <a:t> </a:t>
            </a:r>
            <a:endParaRPr lang="ru-RU" sz="2500" dirty="0">
              <a:solidFill>
                <a:srgbClr val="C00000"/>
              </a:solidFill>
              <a:latin typeface="+mn-lt"/>
            </a:endParaRPr>
          </a:p>
        </p:txBody>
      </p:sp>
      <p:sp>
        <p:nvSpPr>
          <p:cNvPr id="3" name="Объект 2">
            <a:extLst>
              <a:ext uri="{FF2B5EF4-FFF2-40B4-BE49-F238E27FC236}">
                <a16:creationId xmlns:a16="http://schemas.microsoft.com/office/drawing/2014/main" xmlns="" id="{D9097B23-9407-48B6-9466-F08AC5C93BF4}"/>
              </a:ext>
            </a:extLst>
          </p:cNvPr>
          <p:cNvSpPr>
            <a:spLocks noGrp="1"/>
          </p:cNvSpPr>
          <p:nvPr>
            <p:ph idx="1"/>
          </p:nvPr>
        </p:nvSpPr>
        <p:spPr>
          <a:xfrm>
            <a:off x="562062" y="1744910"/>
            <a:ext cx="11442584" cy="4572001"/>
          </a:xfrm>
        </p:spPr>
        <p:txBody>
          <a:bodyPr>
            <a:normAutofit fontScale="25000" lnSpcReduction="20000"/>
          </a:bodyPr>
          <a:lstStyle/>
          <a:p>
            <a:endParaRPr lang="ru-RU" sz="3600" b="1" kern="1200" dirty="0">
              <a:solidFill>
                <a:srgbClr val="002060"/>
              </a:solidFill>
              <a:effectLst/>
              <a:ea typeface="Times New Roman" panose="02020603050405020304" pitchFamily="18" charset="0"/>
            </a:endParaRPr>
          </a:p>
          <a:p>
            <a:r>
              <a:rPr lang="ru-RU" sz="8800" b="1" kern="1200" dirty="0">
                <a:solidFill>
                  <a:srgbClr val="C00000"/>
                </a:solidFill>
                <a:effectLst/>
                <a:ea typeface="Times New Roman" panose="02020603050405020304" pitchFamily="18" charset="0"/>
              </a:rPr>
              <a:t>Домашняя среда является  комплексом </a:t>
            </a:r>
            <a:r>
              <a:rPr lang="ru-RU" sz="8000" b="1" kern="1200" dirty="0">
                <a:solidFill>
                  <a:srgbClr val="002060"/>
                </a:solidFill>
                <a:effectLst/>
                <a:ea typeface="Times New Roman" panose="02020603050405020304" pitchFamily="18" charset="0"/>
              </a:rPr>
              <a:t>позитивных чувств и переживаний по отношению к дому как к личностно значимому месту, влияющему на поведение и ценности, направляющему жизнь, поддерживающему психологическое благополучие человека. </a:t>
            </a:r>
          </a:p>
          <a:p>
            <a:r>
              <a:rPr lang="ru-RU" sz="8800" b="1" kern="1200" dirty="0">
                <a:solidFill>
                  <a:srgbClr val="C00000"/>
                </a:solidFill>
                <a:effectLst/>
                <a:ea typeface="Times New Roman" panose="02020603050405020304" pitchFamily="18" charset="0"/>
              </a:rPr>
              <a:t>Пространство домашней среды формируется, в том числе и семьей. </a:t>
            </a:r>
            <a:r>
              <a:rPr lang="ru-RU" sz="8000" b="1" dirty="0">
                <a:solidFill>
                  <a:srgbClr val="002060"/>
                </a:solidFill>
                <a:effectLst/>
                <a:ea typeface="Calibri" panose="020F0502020204030204" pitchFamily="34" charset="0"/>
              </a:rPr>
              <a:t>Семейное функционирование и адаптация, описываемые в том числе, психолого-генетическими феноменами и </a:t>
            </a:r>
            <a:r>
              <a:rPr lang="ru-RU" sz="8000" b="1" dirty="0" err="1">
                <a:solidFill>
                  <a:srgbClr val="002060"/>
                </a:solidFill>
                <a:effectLst/>
                <a:ea typeface="Calibri" panose="020F0502020204030204" pitchFamily="34" charset="0"/>
              </a:rPr>
              <a:t>психогенеалогией</a:t>
            </a:r>
            <a:r>
              <a:rPr lang="ru-RU" sz="8000" b="1" dirty="0">
                <a:solidFill>
                  <a:srgbClr val="002060"/>
                </a:solidFill>
                <a:effectLst/>
                <a:ea typeface="Calibri" panose="020F0502020204030204" pitchFamily="34" charset="0"/>
              </a:rPr>
              <a:t>, являются в определенной степени интегральным критерием, учитывающим многомерную совокупность показателей психического здоровья</a:t>
            </a:r>
            <a:r>
              <a:rPr lang="ru-RU" sz="8000" b="1" kern="1200" dirty="0">
                <a:solidFill>
                  <a:srgbClr val="002060"/>
                </a:solidFill>
                <a:effectLst/>
                <a:ea typeface="Times New Roman" panose="02020603050405020304" pitchFamily="18" charset="0"/>
              </a:rPr>
              <a:t>. </a:t>
            </a:r>
          </a:p>
          <a:p>
            <a:r>
              <a:rPr lang="ru-RU" sz="8800" b="1" kern="1200" dirty="0">
                <a:solidFill>
                  <a:srgbClr val="C00000"/>
                </a:solidFill>
                <a:effectLst/>
                <a:ea typeface="Times New Roman" panose="02020603050405020304" pitchFamily="18" charset="0"/>
              </a:rPr>
              <a:t>Н</a:t>
            </a:r>
            <a:r>
              <a:rPr lang="ru-RU" sz="8800" b="1" dirty="0">
                <a:solidFill>
                  <a:srgbClr val="C00000"/>
                </a:solidFill>
                <a:effectLst/>
                <a:ea typeface="Times New Roman" panose="02020603050405020304" pitchFamily="18" charset="0"/>
              </a:rPr>
              <a:t>аиболее уязвимыми сферами жизни в семье </a:t>
            </a:r>
            <a:r>
              <a:rPr lang="ru-RU" sz="8000" b="1" dirty="0">
                <a:solidFill>
                  <a:srgbClr val="002060"/>
                </a:solidFill>
                <a:effectLst/>
                <a:ea typeface="Times New Roman" panose="02020603050405020304" pitchFamily="18" charset="0"/>
              </a:rPr>
              <a:t>респондентов с хроническими психическими расстройствами и повторными госпитализациями являются отношения с окружающими их близкими людьми. П</a:t>
            </a:r>
            <a:r>
              <a:rPr lang="ru-RU" sz="8000" b="1" dirty="0">
                <a:solidFill>
                  <a:srgbClr val="002060"/>
                </a:solidFill>
                <a:effectLst/>
                <a:ea typeface="Calibri" panose="020F0502020204030204" pitchFamily="34" charset="0"/>
              </a:rPr>
              <a:t>о данным тестирования с использованием разработанной нами «Анкеты </a:t>
            </a:r>
            <a:r>
              <a:rPr lang="ru-RU" sz="8000" b="1" dirty="0" err="1">
                <a:solidFill>
                  <a:srgbClr val="002060"/>
                </a:solidFill>
                <a:effectLst/>
                <a:ea typeface="Calibri" panose="020F0502020204030204" pitchFamily="34" charset="0"/>
              </a:rPr>
              <a:t>антирецидивного</a:t>
            </a:r>
            <a:r>
              <a:rPr lang="ru-RU" sz="8000" b="1" dirty="0">
                <a:solidFill>
                  <a:srgbClr val="002060"/>
                </a:solidFill>
                <a:effectLst/>
                <a:ea typeface="Calibri" panose="020F0502020204030204" pitchFamily="34" charset="0"/>
              </a:rPr>
              <a:t> поведения» у</a:t>
            </a:r>
            <a:r>
              <a:rPr lang="ru-RU" sz="8000" b="1" kern="1200" dirty="0">
                <a:solidFill>
                  <a:srgbClr val="002060"/>
                </a:solidFill>
                <a:effectLst/>
                <a:ea typeface="Times New Roman" panose="02020603050405020304" pitchFamily="18" charset="0"/>
              </a:rPr>
              <a:t>становлено</a:t>
            </a:r>
            <a:r>
              <a:rPr lang="ru-RU" sz="8000" b="1" dirty="0">
                <a:solidFill>
                  <a:srgbClr val="002060"/>
                </a:solidFill>
                <a:effectLst/>
                <a:ea typeface="Times New Roman" panose="02020603050405020304" pitchFamily="18" charset="0"/>
              </a:rPr>
              <a:t>, что у подавляющего большинства пациентов-женщин есть члены семьи или друзья, которые их поддерживают,  мужчины чаще отвечали отрицательно; выявлены особенности ежедневной деятельности дома, в семье, в которой они будут участвовать</a:t>
            </a:r>
            <a:r>
              <a:rPr lang="ru-RU" sz="8000" b="1" kern="1200" dirty="0">
                <a:solidFill>
                  <a:srgbClr val="002060"/>
                </a:solidFill>
                <a:effectLst/>
                <a:ea typeface="Times New Roman" panose="02020603050405020304" pitchFamily="18" charset="0"/>
              </a:rPr>
              <a:t>.</a:t>
            </a:r>
          </a:p>
          <a:p>
            <a:pPr marL="0" indent="0">
              <a:buNone/>
            </a:pPr>
            <a:endParaRPr lang="ru-RU" sz="4400" b="1" dirty="0">
              <a:solidFill>
                <a:srgbClr val="002060"/>
              </a:solidFill>
              <a:effectLst/>
              <a:ea typeface="Calibri" panose="020F0502020204030204" pitchFamily="34" charset="0"/>
              <a:cs typeface="Times New Roman" panose="02020603050405020304" pitchFamily="18" charset="0"/>
            </a:endParaRPr>
          </a:p>
          <a:p>
            <a:pPr marL="0" indent="0">
              <a:buNone/>
            </a:pPr>
            <a:r>
              <a:rPr lang="ru-RU" sz="4400" b="1" dirty="0">
                <a:solidFill>
                  <a:srgbClr val="002060"/>
                </a:solidFill>
                <a:effectLst/>
                <a:ea typeface="Calibri" panose="020F0502020204030204" pitchFamily="34" charset="0"/>
                <a:cs typeface="Times New Roman" panose="02020603050405020304" pitchFamily="18" charset="0"/>
              </a:rPr>
              <a:t>Нартова-</a:t>
            </a:r>
            <a:r>
              <a:rPr lang="ru-RU" sz="4400" b="1" dirty="0" err="1">
                <a:solidFill>
                  <a:srgbClr val="002060"/>
                </a:solidFill>
                <a:effectLst/>
                <a:ea typeface="Calibri" panose="020F0502020204030204" pitchFamily="34" charset="0"/>
                <a:cs typeface="Times New Roman" panose="02020603050405020304" pitchFamily="18" charset="0"/>
              </a:rPr>
              <a:t>Бочавер</a:t>
            </a:r>
            <a:r>
              <a:rPr lang="ru-RU" sz="4400" b="1" dirty="0">
                <a:solidFill>
                  <a:srgbClr val="002060"/>
                </a:solidFill>
                <a:effectLst/>
                <a:ea typeface="Calibri" panose="020F0502020204030204" pitchFamily="34" charset="0"/>
                <a:cs typeface="Times New Roman" panose="02020603050405020304" pitchFamily="18" charset="0"/>
              </a:rPr>
              <a:t> С.К., Дмитриева Н.С., Резниченко С.И., Кузнецова В.Б., Брагинец Е.И. Метод оценки дружественности жилища: опросник «Функциональность домашней среды». Психологический журнал. 2015; 36; 4; 71-84.</a:t>
            </a:r>
          </a:p>
          <a:p>
            <a:pPr marL="0" indent="0" algn="just">
              <a:lnSpc>
                <a:spcPct val="115000"/>
              </a:lnSpc>
              <a:spcBef>
                <a:spcPts val="0"/>
              </a:spcBef>
              <a:buNone/>
            </a:pPr>
            <a:r>
              <a:rPr lang="ru-RU" sz="4400" b="1" dirty="0" err="1">
                <a:solidFill>
                  <a:srgbClr val="002060"/>
                </a:solidFill>
                <a:effectLst/>
                <a:ea typeface="Times New Roman" panose="02020603050405020304" pitchFamily="18" charset="0"/>
                <a:cs typeface="Times New Roman" panose="02020603050405020304" pitchFamily="18" charset="0"/>
              </a:rPr>
              <a:t>Гуткевич</a:t>
            </a:r>
            <a:r>
              <a:rPr lang="ru-RU" sz="4400" b="1" dirty="0">
                <a:solidFill>
                  <a:srgbClr val="002060"/>
                </a:solidFill>
                <a:effectLst/>
                <a:ea typeface="Times New Roman" panose="02020603050405020304" pitchFamily="18" charset="0"/>
                <a:cs typeface="Times New Roman" panose="02020603050405020304" pitchFamily="18" charset="0"/>
              </a:rPr>
              <a:t> Е.В., Шатунова А.И. </a:t>
            </a:r>
            <a:r>
              <a:rPr lang="ru-RU" sz="4400" b="1" dirty="0" err="1">
                <a:solidFill>
                  <a:srgbClr val="002060"/>
                </a:solidFill>
                <a:effectLst/>
                <a:ea typeface="Times New Roman" panose="02020603050405020304" pitchFamily="18" charset="0"/>
                <a:cs typeface="Times New Roman" panose="02020603050405020304" pitchFamily="18" charset="0"/>
              </a:rPr>
              <a:t>Межпоколенная</a:t>
            </a:r>
            <a:r>
              <a:rPr lang="ru-RU" sz="4400" b="1" dirty="0">
                <a:solidFill>
                  <a:srgbClr val="002060"/>
                </a:solidFill>
                <a:effectLst/>
                <a:ea typeface="Times New Roman" panose="02020603050405020304" pitchFamily="18" charset="0"/>
                <a:cs typeface="Times New Roman" panose="02020603050405020304" pitchFamily="18" charset="0"/>
              </a:rPr>
              <a:t>  передача психической травмы, </a:t>
            </a:r>
            <a:r>
              <a:rPr lang="ru-RU" sz="4400" b="1" dirty="0" err="1">
                <a:solidFill>
                  <a:srgbClr val="002060"/>
                </a:solidFill>
                <a:effectLst/>
                <a:ea typeface="Times New Roman" panose="02020603050405020304" pitchFamily="18" charset="0"/>
                <a:cs typeface="Times New Roman" panose="02020603050405020304" pitchFamily="18" charset="0"/>
              </a:rPr>
              <a:t>психогенеалогия</a:t>
            </a:r>
            <a:r>
              <a:rPr lang="ru-RU" sz="4400" b="1" dirty="0">
                <a:solidFill>
                  <a:srgbClr val="002060"/>
                </a:solidFill>
                <a:effectLst/>
                <a:ea typeface="Times New Roman" panose="02020603050405020304" pitchFamily="18" charset="0"/>
                <a:cs typeface="Times New Roman" panose="02020603050405020304" pitchFamily="18" charset="0"/>
              </a:rPr>
              <a:t> и психическое здоровье в семье (феноменологическое исследование). Сибирский вестник психиатрии и наркологии</a:t>
            </a:r>
            <a:r>
              <a:rPr lang="en-US" sz="4400" b="1" dirty="0">
                <a:solidFill>
                  <a:srgbClr val="002060"/>
                </a:solidFill>
                <a:effectLst/>
                <a:ea typeface="Times New Roman" panose="02020603050405020304" pitchFamily="18" charset="0"/>
                <a:cs typeface="Times New Roman" panose="02020603050405020304" pitchFamily="18" charset="0"/>
              </a:rPr>
              <a:t>. 2019; 3 (104); 21-32.</a:t>
            </a:r>
            <a:r>
              <a:rPr lang="en-US" sz="4400" b="1" dirty="0">
                <a:solidFill>
                  <a:srgbClr val="002060"/>
                </a:solidFill>
                <a:effectLst/>
                <a:ea typeface="Calibri" panose="020F0502020204030204" pitchFamily="34" charset="0"/>
                <a:cs typeface="Times New Roman" panose="02020603050405020304" pitchFamily="18" charset="0"/>
              </a:rPr>
              <a:t> doi.org/10.26617/1810-3111-2019-3(104)-21-32. </a:t>
            </a:r>
            <a:endParaRPr lang="ru-RU" sz="4400" b="1" dirty="0">
              <a:solidFill>
                <a:srgbClr val="002060"/>
              </a:solidFill>
              <a:effectLst/>
              <a:ea typeface="Calibri" panose="020F0502020204030204" pitchFamily="34" charset="0"/>
              <a:cs typeface="Times New Roman" panose="02020603050405020304" pitchFamily="18" charset="0"/>
            </a:endParaRPr>
          </a:p>
          <a:p>
            <a:pPr marL="0" indent="0" algn="just">
              <a:lnSpc>
                <a:spcPct val="115000"/>
              </a:lnSpc>
              <a:spcBef>
                <a:spcPts val="0"/>
              </a:spcBef>
              <a:buNone/>
            </a:pPr>
            <a:r>
              <a:rPr lang="en-US" sz="4400" b="1" kern="1200" dirty="0" err="1">
                <a:solidFill>
                  <a:srgbClr val="002060"/>
                </a:solidFill>
                <a:effectLst/>
                <a:ea typeface="Times New Roman" panose="02020603050405020304" pitchFamily="18" charset="0"/>
                <a:cs typeface="Times New Roman" panose="02020603050405020304" pitchFamily="18" charset="0"/>
              </a:rPr>
              <a:t>Gutkevich</a:t>
            </a:r>
            <a:r>
              <a:rPr lang="en-US" sz="4400" b="1" kern="1200" dirty="0">
                <a:solidFill>
                  <a:srgbClr val="002060"/>
                </a:solidFill>
                <a:effectLst/>
                <a:ea typeface="Times New Roman" panose="02020603050405020304" pitchFamily="18" charset="0"/>
                <a:cs typeface="Times New Roman" panose="02020603050405020304" pitchFamily="18" charset="0"/>
              </a:rPr>
              <a:t> E., </a:t>
            </a:r>
            <a:r>
              <a:rPr lang="en-US" sz="4400" b="1" kern="1200" dirty="0" err="1">
                <a:solidFill>
                  <a:srgbClr val="002060"/>
                </a:solidFill>
                <a:effectLst/>
                <a:ea typeface="Times New Roman" panose="02020603050405020304" pitchFamily="18" charset="0"/>
                <a:cs typeface="Times New Roman" panose="02020603050405020304" pitchFamily="18" charset="0"/>
              </a:rPr>
              <a:t>Lebedeva</a:t>
            </a:r>
            <a:r>
              <a:rPr lang="en-US" sz="4400" b="1" kern="1200" dirty="0">
                <a:solidFill>
                  <a:srgbClr val="002060"/>
                </a:solidFill>
                <a:effectLst/>
                <a:ea typeface="Times New Roman" panose="02020603050405020304" pitchFamily="18" charset="0"/>
                <a:cs typeface="Times New Roman" panose="02020603050405020304" pitchFamily="18" charset="0"/>
              </a:rPr>
              <a:t> V., </a:t>
            </a:r>
            <a:r>
              <a:rPr lang="en-US" sz="4400" b="1" kern="1200" dirty="0" err="1">
                <a:solidFill>
                  <a:srgbClr val="002060"/>
                </a:solidFill>
                <a:effectLst/>
                <a:ea typeface="Times New Roman" panose="02020603050405020304" pitchFamily="18" charset="0"/>
                <a:cs typeface="Times New Roman" panose="02020603050405020304" pitchFamily="18" charset="0"/>
              </a:rPr>
              <a:t>Bokhan</a:t>
            </a:r>
            <a:r>
              <a:rPr lang="en-US" sz="4400" b="1" kern="1200" dirty="0">
                <a:solidFill>
                  <a:srgbClr val="002060"/>
                </a:solidFill>
                <a:effectLst/>
                <a:ea typeface="Times New Roman" panose="02020603050405020304" pitchFamily="18" charset="0"/>
                <a:cs typeface="Times New Roman" panose="02020603050405020304" pitchFamily="18" charset="0"/>
              </a:rPr>
              <a:t> N., </a:t>
            </a:r>
            <a:r>
              <a:rPr lang="en-US" sz="4400" b="1" kern="1200" dirty="0" err="1">
                <a:solidFill>
                  <a:srgbClr val="002060"/>
                </a:solidFill>
                <a:effectLst/>
                <a:ea typeface="Times New Roman" panose="02020603050405020304" pitchFamily="18" charset="0"/>
                <a:cs typeface="Times New Roman" panose="02020603050405020304" pitchFamily="18" charset="0"/>
              </a:rPr>
              <a:t>Vladimirova</a:t>
            </a:r>
            <a:r>
              <a:rPr lang="en-US" sz="4400" b="1" kern="1200" dirty="0">
                <a:solidFill>
                  <a:srgbClr val="002060"/>
                </a:solidFill>
                <a:effectLst/>
                <a:ea typeface="Times New Roman" panose="02020603050405020304" pitchFamily="18" charset="0"/>
                <a:cs typeface="Times New Roman" panose="02020603050405020304" pitchFamily="18" charset="0"/>
              </a:rPr>
              <a:t> S. “Features of the phenomenon of re-hospitalizations and opportunities of formation of anti-relapse behavior in mental disorders”. 19</a:t>
            </a:r>
            <a:r>
              <a:rPr lang="en-US" sz="4400" b="1" kern="1200" baseline="30000" dirty="0">
                <a:solidFill>
                  <a:srgbClr val="002060"/>
                </a:solidFill>
                <a:effectLst/>
                <a:ea typeface="Times New Roman" panose="02020603050405020304" pitchFamily="18" charset="0"/>
                <a:cs typeface="Times New Roman" panose="02020603050405020304" pitchFamily="18" charset="0"/>
              </a:rPr>
              <a:t>th</a:t>
            </a:r>
            <a:r>
              <a:rPr lang="en-US" sz="4400" b="1" kern="1200" dirty="0">
                <a:solidFill>
                  <a:srgbClr val="002060"/>
                </a:solidFill>
                <a:effectLst/>
                <a:ea typeface="Times New Roman" panose="02020603050405020304" pitchFamily="18" charset="0"/>
                <a:cs typeface="Times New Roman" panose="02020603050405020304" pitchFamily="18" charset="0"/>
              </a:rPr>
              <a:t> WPA World Congress, 21-24 August, 2019, Lisbon,  Portugal. </a:t>
            </a:r>
            <a:r>
              <a:rPr lang="en-US" sz="4400" b="1" kern="1200" dirty="0" err="1">
                <a:solidFill>
                  <a:srgbClr val="002060"/>
                </a:solidFill>
                <a:effectLst/>
                <a:ea typeface="Times New Roman" panose="02020603050405020304" pitchFamily="18" charset="0"/>
                <a:cs typeface="Times New Roman" panose="02020603050405020304" pitchFamily="18" charset="0"/>
              </a:rPr>
              <a:t>Morressier</a:t>
            </a:r>
            <a:r>
              <a:rPr lang="en-US" sz="4400" b="1" kern="1200" dirty="0">
                <a:solidFill>
                  <a:srgbClr val="002060"/>
                </a:solidFill>
                <a:effectLst/>
                <a:ea typeface="Times New Roman" panose="02020603050405020304" pitchFamily="18" charset="0"/>
                <a:cs typeface="Times New Roman" panose="02020603050405020304" pitchFamily="18" charset="0"/>
              </a:rPr>
              <a:t>. </a:t>
            </a:r>
            <a:r>
              <a:rPr lang="en-US" sz="4400" b="1" kern="1200" dirty="0" err="1">
                <a:solidFill>
                  <a:srgbClr val="002060"/>
                </a:solidFill>
                <a:effectLst/>
                <a:ea typeface="Times New Roman" panose="02020603050405020304" pitchFamily="18" charset="0"/>
                <a:cs typeface="Times New Roman" panose="02020603050405020304" pitchFamily="18" charset="0"/>
              </a:rPr>
              <a:t>doi</a:t>
            </a:r>
            <a:r>
              <a:rPr lang="en-US" sz="4400" b="1" kern="1200" dirty="0">
                <a:solidFill>
                  <a:srgbClr val="002060"/>
                </a:solidFill>
                <a:effectLst/>
                <a:ea typeface="Times New Roman" panose="02020603050405020304" pitchFamily="18" charset="0"/>
                <a:cs typeface="Times New Roman" panose="02020603050405020304" pitchFamily="18" charset="0"/>
              </a:rPr>
              <a:t>: 10.26226/MORRESSIER.5D1A037757558B317A1407AF. </a:t>
            </a:r>
            <a:endParaRPr lang="ru-RU" sz="4400" b="1" dirty="0">
              <a:solidFill>
                <a:srgbClr val="002060"/>
              </a:solidFill>
              <a:effectLst/>
              <a:ea typeface="Calibri" panose="020F0502020204030204" pitchFamily="34" charset="0"/>
              <a:cs typeface="Times New Roman" panose="02020603050405020304" pitchFamily="18" charset="0"/>
            </a:endParaRPr>
          </a:p>
          <a:p>
            <a:endParaRPr lang="ru-RU" b="1" dirty="0">
              <a:solidFill>
                <a:srgbClr val="002060"/>
              </a:solidFill>
            </a:endParaRPr>
          </a:p>
        </p:txBody>
      </p:sp>
    </p:spTree>
    <p:extLst>
      <p:ext uri="{BB962C8B-B14F-4D97-AF65-F5344CB8AC3E}">
        <p14:creationId xmlns:p14="http://schemas.microsoft.com/office/powerpoint/2010/main" val="144791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09CC54-BE59-47BB-9FC8-4D2EA1A7BFFA}"/>
              </a:ext>
            </a:extLst>
          </p:cNvPr>
          <p:cNvSpPr>
            <a:spLocks noGrp="1"/>
          </p:cNvSpPr>
          <p:nvPr>
            <p:ph type="title"/>
          </p:nvPr>
        </p:nvSpPr>
        <p:spPr>
          <a:xfrm>
            <a:off x="2139192" y="1015067"/>
            <a:ext cx="9214607" cy="1652632"/>
          </a:xfrm>
        </p:spPr>
        <p:txBody>
          <a:bodyPr>
            <a:normAutofit fontScale="90000"/>
          </a:bodyPr>
          <a:lstStyle/>
          <a:p>
            <a:r>
              <a:rPr lang="ru-RU" sz="2800" b="1" dirty="0">
                <a:solidFill>
                  <a:srgbClr val="C00000"/>
                </a:solidFill>
                <a:latin typeface="+mn-lt"/>
              </a:rPr>
              <a:t>Домашняя среда как фактор сохранения психического здоровья личности. </a:t>
            </a:r>
            <a:br>
              <a:rPr lang="ru-RU" sz="2800" b="1" dirty="0">
                <a:solidFill>
                  <a:srgbClr val="C00000"/>
                </a:solidFill>
                <a:latin typeface="+mn-lt"/>
              </a:rPr>
            </a:br>
            <a:r>
              <a:rPr lang="ru-RU" sz="2800" b="1" dirty="0">
                <a:solidFill>
                  <a:srgbClr val="C00000"/>
                </a:solidFill>
                <a:latin typeface="+mn-lt"/>
              </a:rPr>
              <a:t>Цель – </a:t>
            </a:r>
            <a:r>
              <a:rPr lang="ru-RU" sz="2700" b="1" kern="1200" dirty="0">
                <a:solidFill>
                  <a:srgbClr val="C00000"/>
                </a:solidFill>
                <a:effectLst/>
                <a:latin typeface="+mn-lt"/>
                <a:ea typeface="Calibri" panose="020F0502020204030204" pitchFamily="34" charset="0"/>
                <a:cs typeface="Times New Roman" panose="02020603050405020304" pitchFamily="18" charset="0"/>
              </a:rPr>
              <a:t>получение стандартизированных оценок отношения к домашней среде, к дому как месту функционирования семьи лиц с психическими расстройствами. </a:t>
            </a:r>
            <a:r>
              <a:rPr lang="ru-RU" sz="2700" b="1" dirty="0">
                <a:solidFill>
                  <a:srgbClr val="C00000"/>
                </a:solidFill>
                <a:effectLst/>
                <a:latin typeface="+mn-lt"/>
                <a:ea typeface="Calibri" panose="020F0502020204030204" pitchFamily="34" charset="0"/>
                <a:cs typeface="Times New Roman" panose="02020603050405020304" pitchFamily="18" charset="0"/>
              </a:rPr>
              <a:t/>
            </a:r>
            <a:br>
              <a:rPr lang="ru-RU" sz="2700" b="1" dirty="0">
                <a:solidFill>
                  <a:srgbClr val="C00000"/>
                </a:solidFill>
                <a:effectLst/>
                <a:latin typeface="+mn-lt"/>
                <a:ea typeface="Calibri" panose="020F0502020204030204" pitchFamily="34" charset="0"/>
                <a:cs typeface="Times New Roman" panose="02020603050405020304" pitchFamily="18" charset="0"/>
              </a:rPr>
            </a:br>
            <a:r>
              <a:rPr lang="ru-RU" sz="2700" b="1" dirty="0">
                <a:solidFill>
                  <a:srgbClr val="C00000"/>
                </a:solidFill>
                <a:latin typeface="+mn-lt"/>
              </a:rPr>
              <a:t/>
            </a:r>
            <a:br>
              <a:rPr lang="ru-RU" sz="2700" b="1" dirty="0">
                <a:solidFill>
                  <a:srgbClr val="C00000"/>
                </a:solidFill>
                <a:latin typeface="+mn-lt"/>
              </a:rPr>
            </a:br>
            <a:endParaRPr lang="ru-RU" sz="2700" b="1" dirty="0">
              <a:solidFill>
                <a:srgbClr val="C00000"/>
              </a:solidFill>
              <a:latin typeface="+mn-lt"/>
            </a:endParaRPr>
          </a:p>
        </p:txBody>
      </p:sp>
      <p:sp>
        <p:nvSpPr>
          <p:cNvPr id="3" name="Объект 2">
            <a:extLst>
              <a:ext uri="{FF2B5EF4-FFF2-40B4-BE49-F238E27FC236}">
                <a16:creationId xmlns:a16="http://schemas.microsoft.com/office/drawing/2014/main" xmlns="" id="{FC7016CE-14B5-4796-92AC-04AE1AF92D18}"/>
              </a:ext>
            </a:extLst>
          </p:cNvPr>
          <p:cNvSpPr>
            <a:spLocks noGrp="1"/>
          </p:cNvSpPr>
          <p:nvPr>
            <p:ph sz="half" idx="1"/>
          </p:nvPr>
        </p:nvSpPr>
        <p:spPr>
          <a:xfrm>
            <a:off x="838200" y="3103927"/>
            <a:ext cx="5181600" cy="3073036"/>
          </a:xfrm>
        </p:spPr>
        <p:txBody>
          <a:bodyPr>
            <a:normAutofit/>
          </a:bodyPr>
          <a:lstStyle/>
          <a:p>
            <a:r>
              <a:rPr lang="ru-RU" sz="2400" b="1" dirty="0">
                <a:solidFill>
                  <a:srgbClr val="C00000"/>
                </a:solidFill>
              </a:rPr>
              <a:t>Материалы</a:t>
            </a:r>
          </a:p>
          <a:p>
            <a:pPr marL="0" indent="0">
              <a:buNone/>
            </a:pPr>
            <a:r>
              <a:rPr lang="ru-RU" sz="1800" b="1" kern="1200" dirty="0">
                <a:solidFill>
                  <a:srgbClr val="002060"/>
                </a:solidFill>
                <a:effectLst/>
                <a:ea typeface="Calibri" panose="020F0502020204030204" pitchFamily="34" charset="0"/>
              </a:rPr>
              <a:t>Обследовано 12 пациентов в возрасте от </a:t>
            </a:r>
            <a:r>
              <a:rPr lang="ru-RU" sz="1800" b="1" dirty="0">
                <a:solidFill>
                  <a:srgbClr val="002060"/>
                </a:solidFill>
                <a:effectLst/>
                <a:ea typeface="Calibri" panose="020F0502020204030204" pitchFamily="34" charset="0"/>
              </a:rPr>
              <a:t>21 года до 60 лет с расстройствами шизофренического спектра (</a:t>
            </a:r>
            <a:r>
              <a:rPr lang="ru-RU" sz="1800" b="1" kern="1200" dirty="0">
                <a:solidFill>
                  <a:srgbClr val="002060"/>
                </a:solidFill>
                <a:effectLst/>
                <a:ea typeface="Calibri" panose="020F0502020204030204" pitchFamily="34" charset="0"/>
              </a:rPr>
              <a:t>по МКБ-10 </a:t>
            </a:r>
            <a:r>
              <a:rPr lang="en-US" sz="1800" b="1" kern="1200" dirty="0">
                <a:solidFill>
                  <a:srgbClr val="002060"/>
                </a:solidFill>
                <a:effectLst/>
                <a:ea typeface="Calibri" panose="020F0502020204030204" pitchFamily="34" charset="0"/>
              </a:rPr>
              <a:t>F</a:t>
            </a:r>
            <a:r>
              <a:rPr lang="ru-RU" sz="1800" b="1" kern="1200" dirty="0">
                <a:solidFill>
                  <a:srgbClr val="002060"/>
                </a:solidFill>
                <a:effectLst/>
                <a:ea typeface="Calibri" panose="020F0502020204030204" pitchFamily="34" charset="0"/>
              </a:rPr>
              <a:t>2) с давностью заболевания более 1 года и повторными госпитализациями в стационар</a:t>
            </a:r>
            <a:r>
              <a:rPr lang="ru-RU" sz="1800" b="1" dirty="0">
                <a:solidFill>
                  <a:srgbClr val="002060"/>
                </a:solidFill>
                <a:effectLst/>
                <a:ea typeface="Calibri" panose="020F0502020204030204" pitchFamily="34" charset="0"/>
              </a:rPr>
              <a:t>. </a:t>
            </a:r>
            <a:endParaRPr lang="ru-RU" b="1" dirty="0">
              <a:solidFill>
                <a:srgbClr val="002060"/>
              </a:solidFill>
            </a:endParaRPr>
          </a:p>
        </p:txBody>
      </p:sp>
      <p:sp>
        <p:nvSpPr>
          <p:cNvPr id="4" name="Объект 3">
            <a:extLst>
              <a:ext uri="{FF2B5EF4-FFF2-40B4-BE49-F238E27FC236}">
                <a16:creationId xmlns:a16="http://schemas.microsoft.com/office/drawing/2014/main" xmlns="" id="{2C57CF5B-72CB-42E2-97EE-AF51AE82005E}"/>
              </a:ext>
            </a:extLst>
          </p:cNvPr>
          <p:cNvSpPr>
            <a:spLocks noGrp="1"/>
          </p:cNvSpPr>
          <p:nvPr>
            <p:ph sz="half" idx="2"/>
          </p:nvPr>
        </p:nvSpPr>
        <p:spPr>
          <a:xfrm>
            <a:off x="6172200" y="3103927"/>
            <a:ext cx="5181600" cy="3540154"/>
          </a:xfrm>
        </p:spPr>
        <p:txBody>
          <a:bodyPr>
            <a:normAutofit/>
          </a:bodyPr>
          <a:lstStyle/>
          <a:p>
            <a:r>
              <a:rPr lang="ru-RU" sz="2400" b="1" dirty="0">
                <a:solidFill>
                  <a:srgbClr val="C00000"/>
                </a:solidFill>
              </a:rPr>
              <a:t>Методы</a:t>
            </a:r>
          </a:p>
          <a:p>
            <a:pPr marL="0" indent="0">
              <a:buNone/>
            </a:pPr>
            <a:r>
              <a:rPr lang="ru-RU" sz="1800" b="1" kern="1200" dirty="0">
                <a:solidFill>
                  <a:srgbClr val="002060"/>
                </a:solidFill>
                <a:effectLst/>
                <a:ea typeface="Times New Roman" panose="02020603050405020304" pitchFamily="18" charset="0"/>
              </a:rPr>
              <a:t>В пилотном исследовании  психически больных лиц разного возраста апробировали метод оценки привязанности к дому </a:t>
            </a:r>
            <a:r>
              <a:rPr lang="ru-RU" sz="1800" b="1" kern="1200" dirty="0">
                <a:solidFill>
                  <a:srgbClr val="002060"/>
                </a:solidFill>
                <a:effectLst/>
                <a:ea typeface="Calibri" panose="020F0502020204030204" pitchFamily="34" charset="0"/>
              </a:rPr>
              <a:t>– экспериментально-психологический опросник «Мой дом», методы математический статистики. </a:t>
            </a:r>
          </a:p>
          <a:p>
            <a:pPr marL="0" indent="0">
              <a:buNone/>
            </a:pPr>
            <a:endParaRPr lang="ru-RU" sz="1800" b="1" dirty="0">
              <a:solidFill>
                <a:srgbClr val="002060"/>
              </a:solidFill>
            </a:endParaRPr>
          </a:p>
          <a:p>
            <a:pPr marL="0" indent="0">
              <a:buNone/>
            </a:pPr>
            <a:r>
              <a:rPr lang="ru-RU" sz="1300" b="1" dirty="0">
                <a:solidFill>
                  <a:srgbClr val="002060"/>
                </a:solidFill>
                <a:effectLst/>
                <a:ea typeface="Calibri" panose="020F0502020204030204" pitchFamily="34" charset="0"/>
                <a:cs typeface="Times New Roman" panose="02020603050405020304" pitchFamily="18" charset="0"/>
              </a:rPr>
              <a:t>Резниченко С.И., Нартова-</a:t>
            </a:r>
            <a:r>
              <a:rPr lang="ru-RU" sz="1300" b="1" dirty="0" err="1">
                <a:solidFill>
                  <a:srgbClr val="002060"/>
                </a:solidFill>
                <a:effectLst/>
                <a:ea typeface="Calibri" panose="020F0502020204030204" pitchFamily="34" charset="0"/>
                <a:cs typeface="Times New Roman" panose="02020603050405020304" pitchFamily="18" charset="0"/>
              </a:rPr>
              <a:t>Бочавер</a:t>
            </a:r>
            <a:r>
              <a:rPr lang="ru-RU" sz="1300" b="1" dirty="0">
                <a:solidFill>
                  <a:srgbClr val="002060"/>
                </a:solidFill>
                <a:effectLst/>
                <a:ea typeface="Calibri" panose="020F0502020204030204" pitchFamily="34" charset="0"/>
                <a:cs typeface="Times New Roman" panose="02020603050405020304" pitchFamily="18" charset="0"/>
              </a:rPr>
              <a:t> С.К., Кузнецова В.Б. Метод оценки привязанности к дому. Психология. Журнал Высшей школы экономики. 2016; 13; 3; 498-518.</a:t>
            </a:r>
          </a:p>
          <a:p>
            <a:pPr marL="0" indent="0">
              <a:buNone/>
            </a:pPr>
            <a:endParaRPr lang="ru-RU" b="1" dirty="0">
              <a:solidFill>
                <a:srgbClr val="002060"/>
              </a:solidFill>
            </a:endParaRPr>
          </a:p>
        </p:txBody>
      </p:sp>
    </p:spTree>
    <p:extLst>
      <p:ext uri="{BB962C8B-B14F-4D97-AF65-F5344CB8AC3E}">
        <p14:creationId xmlns:p14="http://schemas.microsoft.com/office/powerpoint/2010/main" val="36547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79ED4B-6282-4327-B847-7C7A8CD024F6}"/>
              </a:ext>
            </a:extLst>
          </p:cNvPr>
          <p:cNvSpPr>
            <a:spLocks noGrp="1"/>
          </p:cNvSpPr>
          <p:nvPr>
            <p:ph type="title"/>
          </p:nvPr>
        </p:nvSpPr>
        <p:spPr>
          <a:xfrm>
            <a:off x="1895912" y="457200"/>
            <a:ext cx="5427676" cy="1600200"/>
          </a:xfrm>
        </p:spPr>
        <p:txBody>
          <a:bodyPr>
            <a:normAutofit/>
          </a:bodyPr>
          <a:lstStyle/>
          <a:p>
            <a:r>
              <a:rPr lang="ru-RU" sz="2500" b="1" dirty="0">
                <a:solidFill>
                  <a:srgbClr val="C00000"/>
                </a:solidFill>
                <a:latin typeface="+mn-lt"/>
              </a:rPr>
              <a:t>Домашняя среда как фактор сохранения психического здоровья личности. </a:t>
            </a:r>
            <a:br>
              <a:rPr lang="ru-RU" sz="2500" b="1" dirty="0">
                <a:solidFill>
                  <a:srgbClr val="C00000"/>
                </a:solidFill>
                <a:latin typeface="+mn-lt"/>
              </a:rPr>
            </a:br>
            <a:r>
              <a:rPr lang="ru-RU" sz="2500" b="1" dirty="0">
                <a:solidFill>
                  <a:srgbClr val="C00000"/>
                </a:solidFill>
                <a:latin typeface="+mn-lt"/>
              </a:rPr>
              <a:t>Результаты. </a:t>
            </a:r>
            <a:endParaRPr lang="ru-RU" sz="2500" dirty="0"/>
          </a:p>
        </p:txBody>
      </p:sp>
      <p:sp>
        <p:nvSpPr>
          <p:cNvPr id="4" name="Текст 3">
            <a:extLst>
              <a:ext uri="{FF2B5EF4-FFF2-40B4-BE49-F238E27FC236}">
                <a16:creationId xmlns:a16="http://schemas.microsoft.com/office/drawing/2014/main" xmlns="" id="{25B7943B-BE31-422C-ADAF-1C266F892102}"/>
              </a:ext>
            </a:extLst>
          </p:cNvPr>
          <p:cNvSpPr>
            <a:spLocks noGrp="1"/>
          </p:cNvSpPr>
          <p:nvPr>
            <p:ph type="body" sz="half" idx="2"/>
          </p:nvPr>
        </p:nvSpPr>
        <p:spPr>
          <a:xfrm>
            <a:off x="167780" y="2057399"/>
            <a:ext cx="5015408" cy="4720905"/>
          </a:xfrm>
        </p:spPr>
        <p:txBody>
          <a:bodyPr>
            <a:normAutofit fontScale="85000" lnSpcReduction="10000"/>
          </a:bodyPr>
          <a:lstStyle/>
          <a:p>
            <a:pPr algn="just">
              <a:lnSpc>
                <a:spcPct val="115000"/>
              </a:lnSpc>
              <a:spcAft>
                <a:spcPts val="1000"/>
              </a:spcAft>
            </a:pPr>
            <a:r>
              <a:rPr lang="ru-RU" sz="1800" b="1" kern="1200" dirty="0">
                <a:solidFill>
                  <a:srgbClr val="002060"/>
                </a:solidFill>
                <a:effectLst/>
                <a:ea typeface="Times New Roman" panose="02020603050405020304" pitchFamily="18" charset="0"/>
                <a:cs typeface="Times New Roman" panose="02020603050405020304" pitchFamily="18" charset="0"/>
              </a:rPr>
              <a:t>Результаты тестирования опросника «Мой дом» показали, что средний балл «силы значимости дома для его обитателей» по массиву данных составил 4,14, что отличается от среднего значения 3,73 при исследовании здоровых лиц разного возраста. </a:t>
            </a:r>
            <a:endParaRPr lang="ru-RU" sz="1800" b="1" dirty="0">
              <a:solidFill>
                <a:srgbClr val="002060"/>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ru-RU" sz="2200" b="1" kern="1200" dirty="0">
                <a:solidFill>
                  <a:srgbClr val="C00000"/>
                </a:solidFill>
                <a:effectLst/>
                <a:ea typeface="Times New Roman" panose="02020603050405020304" pitchFamily="18" charset="0"/>
                <a:cs typeface="Times New Roman" panose="02020603050405020304" pitchFamily="18" charset="0"/>
              </a:rPr>
              <a:t>Психологические основы привязанности могут быть сопряжены с множеством фактов, в том числе, и частым нахождением пациентов вне домашней среды в периоды повторных госпитализаций.</a:t>
            </a:r>
            <a:endParaRPr lang="ru-RU" sz="2200" b="1" dirty="0">
              <a:solidFill>
                <a:srgbClr val="C00000"/>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ru-RU" sz="1800" b="1" kern="1200" dirty="0">
                <a:solidFill>
                  <a:srgbClr val="002060"/>
                </a:solidFill>
                <a:effectLst/>
                <a:ea typeface="Times New Roman" panose="02020603050405020304" pitchFamily="18" charset="0"/>
                <a:cs typeface="Times New Roman" panose="02020603050405020304" pitchFamily="18" charset="0"/>
              </a:rPr>
              <a:t>Выявленные некоторые особенности субъективного отношения к дому в перспективе могут стать индикаторами психологической адаптации при расстройствах психического здоровья, что требует проведения дальнейших исследований. </a:t>
            </a:r>
            <a:endParaRPr lang="ru-RU" sz="1800" b="1" dirty="0">
              <a:solidFill>
                <a:srgbClr val="002060"/>
              </a:solidFill>
              <a:effectLst/>
              <a:ea typeface="Calibri" panose="020F0502020204030204" pitchFamily="34" charset="0"/>
              <a:cs typeface="Times New Roman" panose="02020603050405020304" pitchFamily="18" charset="0"/>
            </a:endParaRPr>
          </a:p>
          <a:p>
            <a:endParaRPr lang="ru-RU" dirty="0"/>
          </a:p>
        </p:txBody>
      </p:sp>
      <p:pic>
        <p:nvPicPr>
          <p:cNvPr id="13" name="Объект 12">
            <a:extLst>
              <a:ext uri="{FF2B5EF4-FFF2-40B4-BE49-F238E27FC236}">
                <a16:creationId xmlns:a16="http://schemas.microsoft.com/office/drawing/2014/main" xmlns="" id="{72299F0D-0B76-47F4-A6F9-65DA037CB4DE}"/>
              </a:ext>
            </a:extLst>
          </p:cNvPr>
          <p:cNvPicPr>
            <a:picLocks noGrp="1" noChangeAspect="1"/>
          </p:cNvPicPr>
          <p:nvPr>
            <p:ph idx="1"/>
          </p:nvPr>
        </p:nvPicPr>
        <p:blipFill>
          <a:blip r:embed="rId2"/>
          <a:stretch>
            <a:fillRect/>
          </a:stretch>
        </p:blipFill>
        <p:spPr>
          <a:xfrm>
            <a:off x="6096000" y="1635853"/>
            <a:ext cx="5833144" cy="4320330"/>
          </a:xfrm>
        </p:spPr>
      </p:pic>
      <p:sp>
        <p:nvSpPr>
          <p:cNvPr id="15" name="TextBox 14">
            <a:extLst>
              <a:ext uri="{FF2B5EF4-FFF2-40B4-BE49-F238E27FC236}">
                <a16:creationId xmlns:a16="http://schemas.microsoft.com/office/drawing/2014/main" xmlns="" id="{37AB854F-390D-4625-BF70-37AA655D2501}"/>
              </a:ext>
            </a:extLst>
          </p:cNvPr>
          <p:cNvSpPr txBox="1"/>
          <p:nvPr/>
        </p:nvSpPr>
        <p:spPr>
          <a:xfrm>
            <a:off x="6096001" y="4353886"/>
            <a:ext cx="5833143" cy="215444"/>
          </a:xfrm>
          <a:prstGeom prst="rect">
            <a:avLst/>
          </a:prstGeom>
          <a:noFill/>
        </p:spPr>
        <p:txBody>
          <a:bodyPr wrap="square">
            <a:spAutoFit/>
          </a:bodyPr>
          <a:lstStyle/>
          <a:p>
            <a:r>
              <a:rPr lang="de-DE" sz="800" dirty="0"/>
              <a:t>https://www.engineersireland.ie/Engineers-Journal/Civil/environmental-product-declarations-the-future-of-sustainable-construction</a:t>
            </a:r>
            <a:endParaRPr lang="ru-RU" sz="800" dirty="0"/>
          </a:p>
        </p:txBody>
      </p:sp>
    </p:spTree>
    <p:extLst>
      <p:ext uri="{BB962C8B-B14F-4D97-AF65-F5344CB8AC3E}">
        <p14:creationId xmlns:p14="http://schemas.microsoft.com/office/powerpoint/2010/main" val="56802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8BF0F2-8A6F-479B-B869-CEADB1A55D3C}"/>
              </a:ext>
            </a:extLst>
          </p:cNvPr>
          <p:cNvSpPr>
            <a:spLocks noGrp="1"/>
          </p:cNvSpPr>
          <p:nvPr>
            <p:ph type="title"/>
          </p:nvPr>
        </p:nvSpPr>
        <p:spPr>
          <a:xfrm>
            <a:off x="2332138" y="838899"/>
            <a:ext cx="9021661" cy="851789"/>
          </a:xfrm>
        </p:spPr>
        <p:txBody>
          <a:bodyPr>
            <a:normAutofit fontScale="90000"/>
          </a:bodyPr>
          <a:lstStyle/>
          <a:p>
            <a:r>
              <a:rPr lang="ru-RU" sz="2800" b="1" dirty="0">
                <a:solidFill>
                  <a:srgbClr val="C00000"/>
                </a:solidFill>
                <a:latin typeface="+mn-lt"/>
              </a:rPr>
              <a:t>Домашняя среда как фактор сохранения психического здоровья личности. </a:t>
            </a:r>
            <a:br>
              <a:rPr lang="ru-RU" sz="2800" b="1" dirty="0">
                <a:solidFill>
                  <a:srgbClr val="C00000"/>
                </a:solidFill>
                <a:latin typeface="+mn-lt"/>
              </a:rPr>
            </a:br>
            <a:r>
              <a:rPr lang="ru-RU" sz="2800" b="1" dirty="0">
                <a:solidFill>
                  <a:srgbClr val="C00000"/>
                </a:solidFill>
                <a:latin typeface="+mn-lt"/>
              </a:rPr>
              <a:t>Литературные источники. </a:t>
            </a:r>
            <a:endParaRPr lang="ru-RU" sz="2800" dirty="0"/>
          </a:p>
        </p:txBody>
      </p:sp>
      <p:sp>
        <p:nvSpPr>
          <p:cNvPr id="3" name="Объект 2">
            <a:extLst>
              <a:ext uri="{FF2B5EF4-FFF2-40B4-BE49-F238E27FC236}">
                <a16:creationId xmlns:a16="http://schemas.microsoft.com/office/drawing/2014/main" xmlns="" id="{A3C28AB0-2DE0-4F20-95EB-96A81E6AA6A1}"/>
              </a:ext>
            </a:extLst>
          </p:cNvPr>
          <p:cNvSpPr>
            <a:spLocks noGrp="1"/>
          </p:cNvSpPr>
          <p:nvPr>
            <p:ph idx="1"/>
          </p:nvPr>
        </p:nvSpPr>
        <p:spPr>
          <a:xfrm>
            <a:off x="838200" y="2231471"/>
            <a:ext cx="10515600" cy="4337109"/>
          </a:xfrm>
        </p:spPr>
        <p:txBody>
          <a:bodyPr>
            <a:normAutofit fontScale="85000" lnSpcReduction="20000"/>
          </a:bodyPr>
          <a:lstStyle/>
          <a:p>
            <a:pPr algn="just">
              <a:lnSpc>
                <a:spcPct val="115000"/>
              </a:lnSpc>
              <a:spcAft>
                <a:spcPts val="1000"/>
              </a:spcAft>
            </a:pPr>
            <a:r>
              <a:rPr lang="ru-RU" sz="1800" b="1" kern="1200" dirty="0">
                <a:solidFill>
                  <a:srgbClr val="002060"/>
                </a:solidFill>
                <a:effectLst/>
                <a:ea typeface="Times New Roman" panose="02020603050405020304" pitchFamily="18" charset="0"/>
                <a:cs typeface="Times New Roman" panose="02020603050405020304" pitchFamily="18" charset="0"/>
              </a:rPr>
              <a:t>1. </a:t>
            </a:r>
            <a:r>
              <a:rPr lang="ru-RU" sz="1800" b="1" dirty="0">
                <a:solidFill>
                  <a:srgbClr val="002060"/>
                </a:solidFill>
                <a:effectLst/>
                <a:ea typeface="Calibri" panose="020F0502020204030204" pitchFamily="34" charset="0"/>
                <a:cs typeface="Times New Roman" panose="02020603050405020304" pitchFamily="18" charset="0"/>
              </a:rPr>
              <a:t>Бохан Н.А., </a:t>
            </a:r>
            <a:r>
              <a:rPr lang="ru-RU" sz="1800" b="1" dirty="0" err="1">
                <a:solidFill>
                  <a:srgbClr val="002060"/>
                </a:solidFill>
                <a:effectLst/>
                <a:ea typeface="Calibri" panose="020F0502020204030204" pitchFamily="34" charset="0"/>
                <a:cs typeface="Times New Roman" panose="02020603050405020304" pitchFamily="18" charset="0"/>
              </a:rPr>
              <a:t>Гуткевич</a:t>
            </a:r>
            <a:r>
              <a:rPr lang="ru-RU" sz="1800" b="1" dirty="0">
                <a:solidFill>
                  <a:srgbClr val="002060"/>
                </a:solidFill>
                <a:effectLst/>
                <a:ea typeface="Calibri" panose="020F0502020204030204" pitchFamily="34" charset="0"/>
                <a:cs typeface="Times New Roman" panose="02020603050405020304" pitchFamily="18" charset="0"/>
              </a:rPr>
              <a:t> Е.В. Охрана психического здоровья семьи как ресурс развития, повышения качества жизни и активного долголетия всех поколений /  Психическое здоровье семьи в современном мире: сборник тезисов  </a:t>
            </a:r>
            <a:r>
              <a:rPr lang="en-US" sz="1800" b="1" dirty="0">
                <a:solidFill>
                  <a:srgbClr val="002060"/>
                </a:solidFill>
                <a:effectLst/>
                <a:ea typeface="Calibri" panose="020F0502020204030204" pitchFamily="34" charset="0"/>
                <a:cs typeface="Times New Roman" panose="02020603050405020304" pitchFamily="18" charset="0"/>
              </a:rPr>
              <a:t>III</a:t>
            </a:r>
            <a:r>
              <a:rPr lang="ru-RU" sz="1800" b="1" dirty="0">
                <a:solidFill>
                  <a:srgbClr val="002060"/>
                </a:solidFill>
                <a:effectLst/>
                <a:ea typeface="Calibri" panose="020F0502020204030204" pitchFamily="34" charset="0"/>
                <a:cs typeface="Times New Roman" panose="02020603050405020304" pitchFamily="18" charset="0"/>
              </a:rPr>
              <a:t> Российской конференции с международным участием (Томск, 24-25 октября 2019 г.) / под ред. Н.А. Бохана, А.В. Семке, Е.В. </a:t>
            </a:r>
            <a:r>
              <a:rPr lang="ru-RU" sz="1800" b="1" dirty="0" err="1">
                <a:solidFill>
                  <a:srgbClr val="002060"/>
                </a:solidFill>
                <a:effectLst/>
                <a:ea typeface="Calibri" panose="020F0502020204030204" pitchFamily="34" charset="0"/>
                <a:cs typeface="Times New Roman" panose="02020603050405020304" pitchFamily="18" charset="0"/>
              </a:rPr>
              <a:t>Гуткевич</a:t>
            </a:r>
            <a:r>
              <a:rPr lang="ru-RU" sz="1800" b="1" dirty="0">
                <a:solidFill>
                  <a:srgbClr val="002060"/>
                </a:solidFill>
                <a:effectLst/>
                <a:ea typeface="Calibri" panose="020F0502020204030204" pitchFamily="34" charset="0"/>
                <a:cs typeface="Times New Roman" panose="02020603050405020304" pitchFamily="18" charset="0"/>
              </a:rPr>
              <a:t>. Томск: Отдел полиграфии Томского ЦНТИ, 2019; 5-9. </a:t>
            </a:r>
          </a:p>
          <a:p>
            <a:pPr algn="just">
              <a:lnSpc>
                <a:spcPct val="115000"/>
              </a:lnSpc>
              <a:spcAft>
                <a:spcPts val="1000"/>
              </a:spcAft>
            </a:pPr>
            <a:r>
              <a:rPr lang="ru-RU" sz="1800" b="1" dirty="0">
                <a:solidFill>
                  <a:srgbClr val="002060"/>
                </a:solidFill>
                <a:effectLst/>
                <a:ea typeface="Calibri" panose="020F0502020204030204" pitchFamily="34" charset="0"/>
                <a:cs typeface="Times New Roman" panose="02020603050405020304" pitchFamily="18" charset="0"/>
              </a:rPr>
              <a:t>2. Нартова-</a:t>
            </a:r>
            <a:r>
              <a:rPr lang="ru-RU" sz="1800" b="1" dirty="0" err="1">
                <a:solidFill>
                  <a:srgbClr val="002060"/>
                </a:solidFill>
                <a:effectLst/>
                <a:ea typeface="Calibri" panose="020F0502020204030204" pitchFamily="34" charset="0"/>
                <a:cs typeface="Times New Roman" panose="02020603050405020304" pitchFamily="18" charset="0"/>
              </a:rPr>
              <a:t>Бочавер</a:t>
            </a:r>
            <a:r>
              <a:rPr lang="ru-RU" sz="1800" b="1" dirty="0">
                <a:solidFill>
                  <a:srgbClr val="002060"/>
                </a:solidFill>
                <a:effectLst/>
                <a:ea typeface="Calibri" panose="020F0502020204030204" pitchFamily="34" charset="0"/>
                <a:cs typeface="Times New Roman" panose="02020603050405020304" pitchFamily="18" charset="0"/>
              </a:rPr>
              <a:t> С.К., Дмитриева Н.С., Резниченко С.И., Кузнецова В.Б., Брагинец Е.И. Метод оценки дружественности жилища: опросник «Функциональность домашней среды». Психологический журнал. 2015; 36; 4; 71-84. </a:t>
            </a:r>
          </a:p>
          <a:p>
            <a:pPr algn="just">
              <a:lnSpc>
                <a:spcPct val="115000"/>
              </a:lnSpc>
              <a:spcAft>
                <a:spcPts val="1000"/>
              </a:spcAft>
            </a:pPr>
            <a:r>
              <a:rPr lang="ru-RU" sz="1800" b="1" dirty="0">
                <a:solidFill>
                  <a:srgbClr val="002060"/>
                </a:solidFill>
                <a:effectLst/>
                <a:ea typeface="Calibri" panose="020F0502020204030204" pitchFamily="34" charset="0"/>
                <a:cs typeface="Times New Roman" panose="02020603050405020304" pitchFamily="18" charset="0"/>
              </a:rPr>
              <a:t>3. </a:t>
            </a:r>
            <a:r>
              <a:rPr lang="ru-RU" sz="1800" b="1" dirty="0" err="1">
                <a:solidFill>
                  <a:srgbClr val="002060"/>
                </a:solidFill>
                <a:effectLst/>
                <a:ea typeface="Times New Roman" panose="02020603050405020304" pitchFamily="18" charset="0"/>
                <a:cs typeface="Times New Roman" panose="02020603050405020304" pitchFamily="18" charset="0"/>
              </a:rPr>
              <a:t>Гуткевич</a:t>
            </a:r>
            <a:r>
              <a:rPr lang="ru-RU" sz="1800" b="1" dirty="0">
                <a:solidFill>
                  <a:srgbClr val="002060"/>
                </a:solidFill>
                <a:effectLst/>
                <a:ea typeface="Times New Roman" panose="02020603050405020304" pitchFamily="18" charset="0"/>
                <a:cs typeface="Times New Roman" panose="02020603050405020304" pitchFamily="18" charset="0"/>
              </a:rPr>
              <a:t> Е.В., Шатунова А.И. </a:t>
            </a:r>
            <a:r>
              <a:rPr lang="ru-RU" sz="1800" b="1" dirty="0" err="1">
                <a:solidFill>
                  <a:srgbClr val="002060"/>
                </a:solidFill>
                <a:effectLst/>
                <a:ea typeface="Times New Roman" panose="02020603050405020304" pitchFamily="18" charset="0"/>
                <a:cs typeface="Times New Roman" panose="02020603050405020304" pitchFamily="18" charset="0"/>
              </a:rPr>
              <a:t>Межпоколенная</a:t>
            </a:r>
            <a:r>
              <a:rPr lang="ru-RU" sz="1800" b="1" dirty="0">
                <a:solidFill>
                  <a:srgbClr val="002060"/>
                </a:solidFill>
                <a:effectLst/>
                <a:ea typeface="Times New Roman" panose="02020603050405020304" pitchFamily="18" charset="0"/>
                <a:cs typeface="Times New Roman" panose="02020603050405020304" pitchFamily="18" charset="0"/>
              </a:rPr>
              <a:t>  передача психической травмы, </a:t>
            </a:r>
            <a:r>
              <a:rPr lang="ru-RU" sz="1800" b="1" dirty="0" err="1">
                <a:solidFill>
                  <a:srgbClr val="002060"/>
                </a:solidFill>
                <a:effectLst/>
                <a:ea typeface="Times New Roman" panose="02020603050405020304" pitchFamily="18" charset="0"/>
                <a:cs typeface="Times New Roman" panose="02020603050405020304" pitchFamily="18" charset="0"/>
              </a:rPr>
              <a:t>психогенеалогия</a:t>
            </a:r>
            <a:r>
              <a:rPr lang="ru-RU" sz="1800" b="1" dirty="0">
                <a:solidFill>
                  <a:srgbClr val="002060"/>
                </a:solidFill>
                <a:effectLst/>
                <a:ea typeface="Times New Roman" panose="02020603050405020304" pitchFamily="18" charset="0"/>
                <a:cs typeface="Times New Roman" panose="02020603050405020304" pitchFamily="18" charset="0"/>
              </a:rPr>
              <a:t> и психическое здоровье в семье (феноменологическое исследование). Сибирский вестник психиатрии и наркологии</a:t>
            </a:r>
            <a:r>
              <a:rPr lang="en-US" sz="1800" b="1" dirty="0">
                <a:solidFill>
                  <a:srgbClr val="002060"/>
                </a:solidFill>
                <a:effectLst/>
                <a:ea typeface="Times New Roman" panose="02020603050405020304" pitchFamily="18" charset="0"/>
                <a:cs typeface="Times New Roman" panose="02020603050405020304" pitchFamily="18" charset="0"/>
              </a:rPr>
              <a:t>. 2019; 3 (104); 21-32.</a:t>
            </a:r>
            <a:r>
              <a:rPr lang="en-US" sz="1800" b="1" dirty="0">
                <a:solidFill>
                  <a:srgbClr val="002060"/>
                </a:solidFill>
                <a:effectLst/>
                <a:ea typeface="Calibri" panose="020F0502020204030204" pitchFamily="34" charset="0"/>
                <a:cs typeface="Times New Roman" panose="02020603050405020304" pitchFamily="18" charset="0"/>
              </a:rPr>
              <a:t> doi.org/10.26617/1810-3111-2019-3(104)-21-32. </a:t>
            </a:r>
            <a:endParaRPr lang="ru-RU" sz="1800" b="1" dirty="0">
              <a:solidFill>
                <a:srgbClr val="002060"/>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en-US" sz="1800" b="1" dirty="0">
                <a:solidFill>
                  <a:srgbClr val="002060"/>
                </a:solidFill>
                <a:effectLst/>
                <a:ea typeface="Calibri" panose="020F0502020204030204" pitchFamily="34" charset="0"/>
                <a:cs typeface="Times New Roman" panose="02020603050405020304" pitchFamily="18" charset="0"/>
              </a:rPr>
              <a:t>4. </a:t>
            </a:r>
            <a:r>
              <a:rPr lang="en-US" sz="1800" b="1" kern="1200" dirty="0" err="1">
                <a:solidFill>
                  <a:srgbClr val="002060"/>
                </a:solidFill>
                <a:effectLst/>
                <a:ea typeface="Times New Roman" panose="02020603050405020304" pitchFamily="18" charset="0"/>
                <a:cs typeface="Times New Roman" panose="02020603050405020304" pitchFamily="18" charset="0"/>
              </a:rPr>
              <a:t>Gutkevich</a:t>
            </a:r>
            <a:r>
              <a:rPr lang="en-US" sz="1800" b="1" kern="1200" dirty="0">
                <a:solidFill>
                  <a:srgbClr val="002060"/>
                </a:solidFill>
                <a:effectLst/>
                <a:ea typeface="Times New Roman" panose="02020603050405020304" pitchFamily="18" charset="0"/>
                <a:cs typeface="Times New Roman" panose="02020603050405020304" pitchFamily="18" charset="0"/>
              </a:rPr>
              <a:t> E., </a:t>
            </a:r>
            <a:r>
              <a:rPr lang="en-US" sz="1800" b="1" kern="1200" dirty="0" err="1">
                <a:solidFill>
                  <a:srgbClr val="002060"/>
                </a:solidFill>
                <a:effectLst/>
                <a:ea typeface="Times New Roman" panose="02020603050405020304" pitchFamily="18" charset="0"/>
                <a:cs typeface="Times New Roman" panose="02020603050405020304" pitchFamily="18" charset="0"/>
              </a:rPr>
              <a:t>Lebedeva</a:t>
            </a:r>
            <a:r>
              <a:rPr lang="en-US" sz="1800" b="1" kern="1200" dirty="0">
                <a:solidFill>
                  <a:srgbClr val="002060"/>
                </a:solidFill>
                <a:effectLst/>
                <a:ea typeface="Times New Roman" panose="02020603050405020304" pitchFamily="18" charset="0"/>
                <a:cs typeface="Times New Roman" panose="02020603050405020304" pitchFamily="18" charset="0"/>
              </a:rPr>
              <a:t> V., </a:t>
            </a:r>
            <a:r>
              <a:rPr lang="en-US" sz="1800" b="1" kern="1200" dirty="0" err="1">
                <a:solidFill>
                  <a:srgbClr val="002060"/>
                </a:solidFill>
                <a:effectLst/>
                <a:ea typeface="Times New Roman" panose="02020603050405020304" pitchFamily="18" charset="0"/>
                <a:cs typeface="Times New Roman" panose="02020603050405020304" pitchFamily="18" charset="0"/>
              </a:rPr>
              <a:t>Bokhan</a:t>
            </a:r>
            <a:r>
              <a:rPr lang="en-US" sz="1800" b="1" kern="1200" dirty="0">
                <a:solidFill>
                  <a:srgbClr val="002060"/>
                </a:solidFill>
                <a:effectLst/>
                <a:ea typeface="Times New Roman" panose="02020603050405020304" pitchFamily="18" charset="0"/>
                <a:cs typeface="Times New Roman" panose="02020603050405020304" pitchFamily="18" charset="0"/>
              </a:rPr>
              <a:t> N., </a:t>
            </a:r>
            <a:r>
              <a:rPr lang="en-US" sz="1800" b="1" kern="1200" dirty="0" err="1">
                <a:solidFill>
                  <a:srgbClr val="002060"/>
                </a:solidFill>
                <a:effectLst/>
                <a:ea typeface="Times New Roman" panose="02020603050405020304" pitchFamily="18" charset="0"/>
                <a:cs typeface="Times New Roman" panose="02020603050405020304" pitchFamily="18" charset="0"/>
              </a:rPr>
              <a:t>Vladimirova</a:t>
            </a:r>
            <a:r>
              <a:rPr lang="en-US" sz="1800" b="1" kern="1200" dirty="0">
                <a:solidFill>
                  <a:srgbClr val="002060"/>
                </a:solidFill>
                <a:effectLst/>
                <a:ea typeface="Times New Roman" panose="02020603050405020304" pitchFamily="18" charset="0"/>
                <a:cs typeface="Times New Roman" panose="02020603050405020304" pitchFamily="18" charset="0"/>
              </a:rPr>
              <a:t> S. “Features of the phenomenon of re-hospitalizations and opportunities of formation of anti-relapse behavior in mental disorders”. 19</a:t>
            </a:r>
            <a:r>
              <a:rPr lang="en-US" sz="1800" b="1" kern="1200" baseline="30000" dirty="0">
                <a:solidFill>
                  <a:srgbClr val="002060"/>
                </a:solidFill>
                <a:effectLst/>
                <a:ea typeface="Times New Roman" panose="02020603050405020304" pitchFamily="18" charset="0"/>
                <a:cs typeface="Times New Roman" panose="02020603050405020304" pitchFamily="18" charset="0"/>
              </a:rPr>
              <a:t>th</a:t>
            </a:r>
            <a:r>
              <a:rPr lang="en-US" sz="1800" b="1" kern="1200" dirty="0">
                <a:solidFill>
                  <a:srgbClr val="002060"/>
                </a:solidFill>
                <a:effectLst/>
                <a:ea typeface="Times New Roman" panose="02020603050405020304" pitchFamily="18" charset="0"/>
                <a:cs typeface="Times New Roman" panose="02020603050405020304" pitchFamily="18" charset="0"/>
              </a:rPr>
              <a:t> WPA World Congress, 21-24 August, 2019, Lisbon,  Portugal. </a:t>
            </a:r>
            <a:r>
              <a:rPr lang="en-US" sz="1800" b="1" kern="1200" dirty="0" err="1">
                <a:solidFill>
                  <a:srgbClr val="002060"/>
                </a:solidFill>
                <a:effectLst/>
                <a:ea typeface="Times New Roman" panose="02020603050405020304" pitchFamily="18" charset="0"/>
                <a:cs typeface="Times New Roman" panose="02020603050405020304" pitchFamily="18" charset="0"/>
              </a:rPr>
              <a:t>Morressier</a:t>
            </a:r>
            <a:r>
              <a:rPr lang="en-US" sz="1800" b="1" kern="1200" dirty="0">
                <a:solidFill>
                  <a:srgbClr val="002060"/>
                </a:solidFill>
                <a:effectLst/>
                <a:ea typeface="Times New Roman" panose="02020603050405020304" pitchFamily="18" charset="0"/>
                <a:cs typeface="Times New Roman" panose="02020603050405020304" pitchFamily="18" charset="0"/>
              </a:rPr>
              <a:t>. </a:t>
            </a:r>
            <a:r>
              <a:rPr lang="en-US" sz="1800" b="1" kern="1200" dirty="0" err="1">
                <a:solidFill>
                  <a:srgbClr val="002060"/>
                </a:solidFill>
                <a:effectLst/>
                <a:ea typeface="Times New Roman" panose="02020603050405020304" pitchFamily="18" charset="0"/>
                <a:cs typeface="Times New Roman" panose="02020603050405020304" pitchFamily="18" charset="0"/>
              </a:rPr>
              <a:t>doi</a:t>
            </a:r>
            <a:r>
              <a:rPr lang="en-US" sz="1800" b="1" kern="1200" dirty="0">
                <a:solidFill>
                  <a:srgbClr val="002060"/>
                </a:solidFill>
                <a:effectLst/>
                <a:ea typeface="Times New Roman" panose="02020603050405020304" pitchFamily="18" charset="0"/>
                <a:cs typeface="Times New Roman" panose="02020603050405020304" pitchFamily="18" charset="0"/>
              </a:rPr>
              <a:t>: 10.26226/MORRESSIER.5D1A037757558B317A1407AF. </a:t>
            </a:r>
            <a:endParaRPr lang="ru-RU" sz="1800" b="1" dirty="0">
              <a:solidFill>
                <a:srgbClr val="002060"/>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ru-RU" sz="1800" b="1" dirty="0">
                <a:solidFill>
                  <a:srgbClr val="002060"/>
                </a:solidFill>
                <a:effectLst/>
                <a:ea typeface="Calibri" panose="020F0502020204030204" pitchFamily="34" charset="0"/>
                <a:cs typeface="Times New Roman" panose="02020603050405020304" pitchFamily="18" charset="0"/>
              </a:rPr>
              <a:t>5. Резниченко С.И., Нартова-</a:t>
            </a:r>
            <a:r>
              <a:rPr lang="ru-RU" sz="1800" b="1" dirty="0" err="1">
                <a:solidFill>
                  <a:srgbClr val="002060"/>
                </a:solidFill>
                <a:effectLst/>
                <a:ea typeface="Calibri" panose="020F0502020204030204" pitchFamily="34" charset="0"/>
                <a:cs typeface="Times New Roman" panose="02020603050405020304" pitchFamily="18" charset="0"/>
              </a:rPr>
              <a:t>Бочавер</a:t>
            </a:r>
            <a:r>
              <a:rPr lang="ru-RU" sz="1800" b="1" dirty="0">
                <a:solidFill>
                  <a:srgbClr val="002060"/>
                </a:solidFill>
                <a:effectLst/>
                <a:ea typeface="Calibri" panose="020F0502020204030204" pitchFamily="34" charset="0"/>
                <a:cs typeface="Times New Roman" panose="02020603050405020304" pitchFamily="18" charset="0"/>
              </a:rPr>
              <a:t> С.К., Кузнецова В.Б. Метод оценки привязанности к дому. Психология. Журнал Высшей школы экономики. 2016; 13; 3; 498-518.</a:t>
            </a:r>
          </a:p>
          <a:p>
            <a:endParaRPr lang="ru-RU" dirty="0"/>
          </a:p>
        </p:txBody>
      </p:sp>
    </p:spTree>
    <p:extLst>
      <p:ext uri="{BB962C8B-B14F-4D97-AF65-F5344CB8AC3E}">
        <p14:creationId xmlns:p14="http://schemas.microsoft.com/office/powerpoint/2010/main" val="234112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3DF0E2BB-B019-4F35-BCD6-6B01A38AAFC8}"/>
              </a:ext>
            </a:extLst>
          </p:cNvPr>
          <p:cNvPicPr>
            <a:picLocks noChangeAspect="1"/>
          </p:cNvPicPr>
          <p:nvPr/>
        </p:nvPicPr>
        <p:blipFill>
          <a:blip r:embed="rId2"/>
          <a:stretch>
            <a:fillRect/>
          </a:stretch>
        </p:blipFill>
        <p:spPr>
          <a:xfrm>
            <a:off x="5772551" y="1493239"/>
            <a:ext cx="2416030" cy="2021747"/>
          </a:xfrm>
          <a:prstGeom prst="rect">
            <a:avLst/>
          </a:prstGeom>
        </p:spPr>
      </p:pic>
      <p:grpSp>
        <p:nvGrpSpPr>
          <p:cNvPr id="4" name="Group 5">
            <a:extLst>
              <a:ext uri="{FF2B5EF4-FFF2-40B4-BE49-F238E27FC236}">
                <a16:creationId xmlns:a16="http://schemas.microsoft.com/office/drawing/2014/main" xmlns="" id="{0560BE84-EE44-4CB6-8DFB-950796445F72}"/>
              </a:ext>
            </a:extLst>
          </p:cNvPr>
          <p:cNvGrpSpPr>
            <a:grpSpLocks noChangeAspect="1"/>
          </p:cNvGrpSpPr>
          <p:nvPr/>
        </p:nvGrpSpPr>
        <p:grpSpPr bwMode="auto">
          <a:xfrm>
            <a:off x="8674217" y="1291905"/>
            <a:ext cx="2416030" cy="2137095"/>
            <a:chOff x="3152" y="785"/>
            <a:chExt cx="1754" cy="1500"/>
          </a:xfrm>
        </p:grpSpPr>
        <p:pic>
          <p:nvPicPr>
            <p:cNvPr id="5" name="Picture 6">
              <a:extLst>
                <a:ext uri="{FF2B5EF4-FFF2-40B4-BE49-F238E27FC236}">
                  <a16:creationId xmlns:a16="http://schemas.microsoft.com/office/drawing/2014/main" xmlns="" id="{7C5629F9-8023-4E17-A4FA-EF9141C899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642" t="8493" r="8302" b="10617"/>
            <a:stretch>
              <a:fillRect/>
            </a:stretch>
          </p:blipFill>
          <p:spPr bwMode="auto">
            <a:xfrm>
              <a:off x="3152" y="981"/>
              <a:ext cx="1754" cy="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a:extLst>
                <a:ext uri="{FF2B5EF4-FFF2-40B4-BE49-F238E27FC236}">
                  <a16:creationId xmlns:a16="http://schemas.microsoft.com/office/drawing/2014/main" xmlns="" id="{370AD76D-3503-42B0-995A-6C0CE5EEA80B}"/>
                </a:ext>
              </a:extLst>
            </p:cNvPr>
            <p:cNvGrpSpPr>
              <a:grpSpLocks noChangeAspect="1"/>
            </p:cNvGrpSpPr>
            <p:nvPr/>
          </p:nvGrpSpPr>
          <p:grpSpPr bwMode="auto">
            <a:xfrm>
              <a:off x="3271" y="785"/>
              <a:ext cx="1543" cy="1244"/>
              <a:chOff x="476" y="104"/>
              <a:chExt cx="2268" cy="1920"/>
            </a:xfrm>
          </p:grpSpPr>
          <p:sp>
            <p:nvSpPr>
              <p:cNvPr id="7" name="WordArt 8">
                <a:extLst>
                  <a:ext uri="{FF2B5EF4-FFF2-40B4-BE49-F238E27FC236}">
                    <a16:creationId xmlns:a16="http://schemas.microsoft.com/office/drawing/2014/main" xmlns="" id="{BD5272BA-FD71-464B-86DE-FF49A20F130C}"/>
                  </a:ext>
                </a:extLst>
              </p:cNvPr>
              <p:cNvSpPr>
                <a:spLocks noChangeAspect="1" noChangeArrowheads="1" noChangeShapeType="1" noTextEdit="1"/>
              </p:cNvSpPr>
              <p:nvPr/>
            </p:nvSpPr>
            <p:spPr bwMode="auto">
              <a:xfrm>
                <a:off x="657" y="572"/>
                <a:ext cx="2087" cy="1406"/>
              </a:xfrm>
              <a:prstGeom prst="rect">
                <a:avLst/>
              </a:prstGeom>
            </p:spPr>
            <p:txBody>
              <a:bodyPr spcFirstLastPara="1" wrap="none" fromWordArt="1">
                <a:prstTxWarp prst="textArchUp">
                  <a:avLst>
                    <a:gd name="adj" fmla="val 11089510"/>
                  </a:avLst>
                </a:prstTxWarp>
              </a:bodyPr>
              <a:lstStyle/>
              <a:p>
                <a:pPr algn="ctr"/>
                <a:r>
                  <a:rPr lang="ru-RU" b="1" kern="10">
                    <a:ln w="9525">
                      <a:solidFill>
                        <a:srgbClr val="000000"/>
                      </a:solidFill>
                      <a:round/>
                      <a:headEnd/>
                      <a:tailEnd/>
                    </a:ln>
                    <a:solidFill>
                      <a:srgbClr val="000000"/>
                    </a:solidFill>
                    <a:cs typeface="Arial" panose="020B0604020202020204" pitchFamily="34" charset="0"/>
                  </a:rPr>
                  <a:t>НИИ психического здоровья</a:t>
                </a:r>
              </a:p>
            </p:txBody>
          </p:sp>
          <p:sp>
            <p:nvSpPr>
              <p:cNvPr id="8" name="WordArt 9">
                <a:extLst>
                  <a:ext uri="{FF2B5EF4-FFF2-40B4-BE49-F238E27FC236}">
                    <a16:creationId xmlns:a16="http://schemas.microsoft.com/office/drawing/2014/main" xmlns="" id="{B88AC27E-58A9-45F1-B94A-89041C6F6A09}"/>
                  </a:ext>
                </a:extLst>
              </p:cNvPr>
              <p:cNvSpPr>
                <a:spLocks noChangeAspect="1" noChangeArrowheads="1" noChangeShapeType="1" noTextEdit="1"/>
              </p:cNvSpPr>
              <p:nvPr/>
            </p:nvSpPr>
            <p:spPr bwMode="auto">
              <a:xfrm>
                <a:off x="476" y="104"/>
                <a:ext cx="2081" cy="1920"/>
              </a:xfrm>
              <a:prstGeom prst="rect">
                <a:avLst/>
              </a:prstGeom>
            </p:spPr>
            <p:txBody>
              <a:bodyPr spcFirstLastPara="1" wrap="none" fromWordArt="1">
                <a:prstTxWarp prst="textArchDown">
                  <a:avLst>
                    <a:gd name="adj" fmla="val 2029363"/>
                  </a:avLst>
                </a:prstTxWarp>
              </a:bodyPr>
              <a:lstStyle/>
              <a:p>
                <a:pPr algn="ctr"/>
                <a:r>
                  <a:rPr lang="ru-RU" b="1" kern="10" spc="900" dirty="0">
                    <a:ln w="9525">
                      <a:solidFill>
                        <a:schemeClr val="bg1"/>
                      </a:solidFill>
                      <a:round/>
                      <a:headEnd/>
                      <a:tailEnd/>
                    </a:ln>
                    <a:solidFill>
                      <a:schemeClr val="bg1"/>
                    </a:solidFill>
                    <a:cs typeface="Arial" panose="020B0604020202020204" pitchFamily="34" charset="0"/>
                  </a:rPr>
                  <a:t> </a:t>
                </a:r>
              </a:p>
            </p:txBody>
          </p:sp>
        </p:grpSp>
      </p:grpSp>
      <p:sp>
        <p:nvSpPr>
          <p:cNvPr id="10" name="TextBox 9">
            <a:extLst>
              <a:ext uri="{FF2B5EF4-FFF2-40B4-BE49-F238E27FC236}">
                <a16:creationId xmlns:a16="http://schemas.microsoft.com/office/drawing/2014/main" xmlns="" id="{1A4A4893-C4FD-4D50-BB48-457E7025CE68}"/>
              </a:ext>
            </a:extLst>
          </p:cNvPr>
          <p:cNvSpPr txBox="1"/>
          <p:nvPr/>
        </p:nvSpPr>
        <p:spPr>
          <a:xfrm>
            <a:off x="2593247" y="4239769"/>
            <a:ext cx="5979253" cy="2185214"/>
          </a:xfrm>
          <a:prstGeom prst="rect">
            <a:avLst/>
          </a:prstGeom>
          <a:noFill/>
        </p:spPr>
        <p:txBody>
          <a:bodyPr wrap="square">
            <a:spAutoFit/>
          </a:bodyPr>
          <a:lstStyle/>
          <a:p>
            <a:pPr marL="0" indent="0" algn="ctr" eaLnBrk="1" hangingPunct="1">
              <a:spcBef>
                <a:spcPct val="0"/>
              </a:spcBef>
              <a:buFontTx/>
              <a:buNone/>
            </a:pPr>
            <a:r>
              <a:rPr lang="ru-RU" altLang="ru-RU" sz="3600" b="1" dirty="0">
                <a:solidFill>
                  <a:srgbClr val="C00000"/>
                </a:solidFill>
                <a:cs typeface="Times New Roman" panose="02020603050405020304" pitchFamily="18" charset="0"/>
              </a:rPr>
              <a:t>Благодарю</a:t>
            </a:r>
          </a:p>
          <a:p>
            <a:pPr marL="0" indent="0" algn="ctr" eaLnBrk="1" hangingPunct="1">
              <a:spcBef>
                <a:spcPct val="0"/>
              </a:spcBef>
              <a:buFontTx/>
              <a:buNone/>
            </a:pPr>
            <a:r>
              <a:rPr lang="ru-RU" altLang="ru-RU" sz="3600" b="1" dirty="0">
                <a:solidFill>
                  <a:srgbClr val="C00000"/>
                </a:solidFill>
                <a:cs typeface="Times New Roman" panose="02020603050405020304" pitchFamily="18" charset="0"/>
              </a:rPr>
              <a:t>за внимание!</a:t>
            </a:r>
          </a:p>
          <a:p>
            <a:pPr marL="0" indent="0" algn="ctr" eaLnBrk="1" hangingPunct="1">
              <a:spcBef>
                <a:spcPct val="0"/>
              </a:spcBef>
              <a:buFontTx/>
              <a:buNone/>
            </a:pPr>
            <a:endParaRPr lang="ru-RU" altLang="ru-RU" sz="3600" b="1" dirty="0">
              <a:solidFill>
                <a:srgbClr val="C00000"/>
              </a:solidFill>
              <a:cs typeface="Times New Roman" panose="02020603050405020304" pitchFamily="18" charset="0"/>
            </a:endParaRPr>
          </a:p>
          <a:p>
            <a:pPr marL="0" indent="0" algn="ctr" eaLnBrk="1" hangingPunct="1">
              <a:buFontTx/>
              <a:buNone/>
            </a:pPr>
            <a:r>
              <a:rPr lang="ru-RU" altLang="ru-RU" sz="2800" b="1" dirty="0">
                <a:solidFill>
                  <a:srgbClr val="C00000"/>
                </a:solidFill>
                <a:cs typeface="Times New Roman" panose="02020603050405020304" pitchFamily="18" charset="0"/>
              </a:rPr>
              <a:t>(</a:t>
            </a:r>
            <a:r>
              <a:rPr lang="en-US" altLang="ru-RU" sz="2800" b="1" dirty="0">
                <a:solidFill>
                  <a:srgbClr val="C00000"/>
                </a:solidFill>
                <a:cs typeface="Times New Roman" panose="02020603050405020304" pitchFamily="18" charset="0"/>
              </a:rPr>
              <a:t>gutkevichelena@gmail.com)</a:t>
            </a:r>
            <a:r>
              <a:rPr lang="ru-RU" altLang="ru-RU" sz="2800" b="1" dirty="0">
                <a:solidFill>
                  <a:srgbClr val="C00000"/>
                </a:solidFill>
                <a:cs typeface="Times New Roman" panose="02020603050405020304" pitchFamily="18" charset="0"/>
              </a:rPr>
              <a:t> </a:t>
            </a:r>
          </a:p>
        </p:txBody>
      </p:sp>
      <p:pic>
        <p:nvPicPr>
          <p:cNvPr id="12" name="Picture 3">
            <a:extLst>
              <a:ext uri="{FF2B5EF4-FFF2-40B4-BE49-F238E27FC236}">
                <a16:creationId xmlns:a16="http://schemas.microsoft.com/office/drawing/2014/main" xmlns="" id="{984AB1C9-758D-47F2-9A18-D46B198FC9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248" y="1493240"/>
            <a:ext cx="2534400" cy="202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459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886</Words>
  <Application>Microsoft Office PowerPoint</Application>
  <PresentationFormat>Широкоэкранный</PresentationFormat>
  <Paragraphs>50</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Домашняя среда как фактор сохранения психического здоровья личности</vt:lpstr>
      <vt:lpstr>Домашняя среда как фактор сохранения психического здоровья личности.  Актуальность. </vt:lpstr>
      <vt:lpstr>Домашняя среда как фактор сохранения психического здоровья личности.  Постановка проблемы. </vt:lpstr>
      <vt:lpstr>Домашняя среда как фактор сохранения психического здоровья личности.  Цель – получение стандартизированных оценок отношения к домашней среде, к дому как месту функционирования семьи лиц с психическими расстройствами.   </vt:lpstr>
      <vt:lpstr>Домашняя среда как фактор сохранения психического здоровья личности.  Результаты. </vt:lpstr>
      <vt:lpstr>Домашняя среда как фактор сохранения психического здоровья личности.  Литературные источники.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ZooNet</dc:creator>
  <cp:lastModifiedBy>Lena_zi</cp:lastModifiedBy>
  <cp:revision>25</cp:revision>
  <dcterms:created xsi:type="dcterms:W3CDTF">2019-10-12T21:11:52Z</dcterms:created>
  <dcterms:modified xsi:type="dcterms:W3CDTF">2020-10-17T15:57:49Z</dcterms:modified>
</cp:coreProperties>
</file>